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emf" ContentType="image/x-emf"/>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2.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343" r:id="rId4"/>
    <p:sldId id="501" r:id="rId6"/>
    <p:sldId id="685" r:id="rId7"/>
    <p:sldId id="726" r:id="rId8"/>
    <p:sldId id="773" r:id="rId9"/>
    <p:sldId id="727" r:id="rId10"/>
    <p:sldId id="734" r:id="rId11"/>
    <p:sldId id="774" r:id="rId12"/>
    <p:sldId id="775" r:id="rId13"/>
    <p:sldId id="728" r:id="rId14"/>
    <p:sldId id="724" r:id="rId15"/>
    <p:sldId id="730" r:id="rId16"/>
    <p:sldId id="683" r:id="rId17"/>
    <p:sldId id="739" r:id="rId18"/>
    <p:sldId id="684" r:id="rId19"/>
    <p:sldId id="738" r:id="rId20"/>
    <p:sldId id="691" r:id="rId21"/>
    <p:sldId id="502" r:id="rId22"/>
    <p:sldId id="574" r:id="rId23"/>
    <p:sldId id="686" r:id="rId24"/>
    <p:sldId id="514" r:id="rId25"/>
    <p:sldId id="509" r:id="rId26"/>
    <p:sldId id="588" r:id="rId27"/>
    <p:sldId id="535" r:id="rId28"/>
    <p:sldId id="521" r:id="rId29"/>
    <p:sldId id="523" r:id="rId30"/>
    <p:sldId id="524" r:id="rId31"/>
    <p:sldId id="688" r:id="rId32"/>
    <p:sldId id="525" r:id="rId33"/>
    <p:sldId id="526" r:id="rId34"/>
    <p:sldId id="528" r:id="rId35"/>
    <p:sldId id="529" r:id="rId36"/>
    <p:sldId id="530" r:id="rId37"/>
    <p:sldId id="538" r:id="rId38"/>
    <p:sldId id="551" r:id="rId39"/>
    <p:sldId id="545" r:id="rId40"/>
    <p:sldId id="546" r:id="rId41"/>
    <p:sldId id="548" r:id="rId42"/>
    <p:sldId id="549" r:id="rId43"/>
    <p:sldId id="550" r:id="rId44"/>
    <p:sldId id="542" r:id="rId45"/>
    <p:sldId id="543" r:id="rId46"/>
    <p:sldId id="544" r:id="rId47"/>
    <p:sldId id="540" r:id="rId48"/>
    <p:sldId id="541" r:id="rId49"/>
    <p:sldId id="689" r:id="rId50"/>
    <p:sldId id="690" r:id="rId51"/>
  </p:sldIdLst>
  <p:sldSz cx="9144000" cy="6858000" type="screen4x3"/>
  <p:notesSz cx="6858000" cy="9144000"/>
  <p:custDataLst>
    <p:tags r:id="rId55"/>
  </p:custDataLst>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3200" b="1" i="0" u="none" kern="1200" baseline="0">
        <a:solidFill>
          <a:srgbClr val="FFFF00"/>
        </a:solidFill>
        <a:latin typeface="Times New Roman" panose="02020603050405020304" pitchFamily="18"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3200" b="1" i="0" u="none" kern="1200" baseline="0">
        <a:solidFill>
          <a:srgbClr val="FFFF00"/>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3200" b="1" i="0" u="none" kern="1200" baseline="0">
        <a:solidFill>
          <a:srgbClr val="FFFF00"/>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3200" b="1" i="0" u="none" kern="1200" baseline="0">
        <a:solidFill>
          <a:srgbClr val="FFFF00"/>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3200" b="1" i="0" u="none" kern="1200" baseline="0">
        <a:solidFill>
          <a:srgbClr val="FFFF00"/>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3200" b="1" i="0" u="none" kern="1200" baseline="0">
        <a:solidFill>
          <a:srgbClr val="FFFF00"/>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3200" b="1" i="0" u="none" kern="1200" baseline="0">
        <a:solidFill>
          <a:srgbClr val="FFFF00"/>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3200" b="1" i="0" u="none" kern="1200" baseline="0">
        <a:solidFill>
          <a:srgbClr val="FFFF00"/>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3200" b="1" i="0" u="none" kern="1200" baseline="0">
        <a:solidFill>
          <a:srgbClr val="FFFF00"/>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85"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6"/>
    <a:srgbClr val="0000FF"/>
    <a:srgbClr val="000066"/>
    <a:srgbClr val="FF0000"/>
    <a:srgbClr val="00FF00"/>
    <a:srgbClr val="FF6699"/>
    <a:srgbClr val="CC66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051" autoAdjust="0"/>
  </p:normalViewPr>
  <p:slideViewPr>
    <p:cSldViewPr showGuides="1">
      <p:cViewPr varScale="1">
        <p:scale>
          <a:sx n="94" d="100"/>
          <a:sy n="94" d="100"/>
        </p:scale>
        <p:origin x="1374" y="48"/>
      </p:cViewPr>
      <p:guideLst>
        <p:guide orient="horz" pos="2085"/>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298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5" Type="http://schemas.openxmlformats.org/officeDocument/2006/relationships/tags" Target="tags/tag19.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spcBef>
                <a:spcPct val="0"/>
              </a:spcBef>
              <a:buFontTx/>
              <a:buNone/>
              <a:defRPr kumimoji="1" sz="1200" b="0">
                <a:solidFill>
                  <a:schemeClr val="tx1"/>
                </a:solidFill>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FontTx/>
              <a:buNone/>
              <a:defRPr kumimoji="1" sz="1200" b="0">
                <a:solidFill>
                  <a:schemeClr val="tx1"/>
                </a:solidFill>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9940"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spcBef>
                <a:spcPct val="0"/>
              </a:spcBef>
              <a:buFontTx/>
              <a:buNone/>
              <a:defRPr kumimoji="1" sz="1200" b="0">
                <a:solidFill>
                  <a:schemeClr val="tx1"/>
                </a:solidFill>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hangingPunct="1">
              <a:buNone/>
            </a:pPr>
            <a:fld id="{9A0DB2DC-4C9A-4742-B13C-FB6460FD3503}" type="slidenum">
              <a:rPr lang="en-US" altLang="zh-CN" sz="1200" b="0" dirty="0">
                <a:solidFill>
                  <a:schemeClr val="tx1"/>
                </a:solidFill>
              </a:rPr>
            </a:fld>
            <a:endParaRPr lang="en-US" altLang="zh-CN" sz="1200" b="0" dirty="0">
              <a:solidFill>
                <a:schemeClr val="tx1"/>
              </a:solidFill>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p:txBody>
          <a:bodyPr wrap="square" lIns="91440" tIns="45720" rIns="91440" bIns="45720" anchor="t" anchorCtr="0"/>
          <a:lstStyle/>
          <a:p>
            <a:pPr lvl="0"/>
            <a:r>
              <a:rPr lang="zh-CN" altLang="en-US" sz="2800" dirty="0">
                <a:latin typeface="楷体" panose="02010609060101010101" pitchFamily="49" charset="-122"/>
                <a:ea typeface="楷体" panose="02010609060101010101" pitchFamily="49" charset="-122"/>
              </a:rPr>
              <a:t>三维实体造型像一个加工厂，可以做出与真实物体具有相同属性的三维模型。</a:t>
            </a:r>
            <a:endParaRPr lang="zh-CN" altLang="en-US" sz="2800" dirty="0">
              <a:latin typeface="楷体" panose="02010609060101010101" pitchFamily="49" charset="-122"/>
              <a:ea typeface="楷体" panose="02010609060101010101" pitchFamily="49" charset="-122"/>
            </a:endParaRPr>
          </a:p>
          <a:p>
            <a:pPr lvl="1">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不仅是显示，还要重现物理表现</a:t>
            </a:r>
            <a:endParaRPr lang="zh-CN" altLang="en-US" sz="2400" dirty="0">
              <a:latin typeface="楷体" panose="02010609060101010101" pitchFamily="49" charset="-122"/>
              <a:ea typeface="楷体" panose="02010609060101010101" pitchFamily="49" charset="-122"/>
            </a:endParaRPr>
          </a:p>
          <a:p>
            <a:pPr lvl="1">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由计算机辅助设计与制造的需要发展起来，现已广泛应用于各种造型系统中</a:t>
            </a:r>
            <a:endParaRPr lang="en-US" altLang="zh-CN" sz="2400" dirty="0">
              <a:latin typeface="楷体" panose="02010609060101010101" pitchFamily="49" charset="-122"/>
              <a:ea typeface="楷体" panose="02010609060101010101" pitchFamily="49" charset="-122"/>
            </a:endParaRPr>
          </a:p>
          <a:p>
            <a:pPr lvl="1">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实体可看作由其内部的点集及紧紧包着这些点的表皮组成的</a:t>
            </a:r>
            <a:endParaRPr lang="zh-CN" altLang="en-US" sz="2400" dirty="0">
              <a:latin typeface="楷体" panose="02010609060101010101" pitchFamily="49" charset="-122"/>
              <a:ea typeface="楷体" panose="02010609060101010101" pitchFamily="49" charset="-122"/>
            </a:endParaRPr>
          </a:p>
          <a:p>
            <a:pPr lvl="0"/>
            <a:endParaRPr lang="zh-CN" altLang="en-US" dirty="0"/>
          </a:p>
        </p:txBody>
      </p:sp>
      <p:sp>
        <p:nvSpPr>
          <p:cNvPr id="40964"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3"/>
          </p:nvPr>
        </p:nvSpPr>
        <p:spPr/>
        <p:txBody>
          <a:bodyPr/>
          <a:lstStyle/>
          <a:p>
            <a:pPr marL="0" lvl="1"/>
            <a:r>
              <a:rPr lang="zh-CN" altLang="en-US" dirty="0">
                <a:sym typeface="+mn-ea"/>
              </a:rPr>
              <a:t>只将实体的有向曲面描述为由顶点、边和面组成的数据结构</a:t>
            </a:r>
            <a:endParaRPr lang="zh-CN" altLang="en-US" dirty="0"/>
          </a:p>
          <a:p>
            <a:pPr marL="0" lvl="1"/>
            <a:r>
              <a:rPr lang="zh-CN" altLang="en-US" dirty="0">
                <a:sym typeface="+mn-ea"/>
              </a:rPr>
              <a:t>B-Rep 允许“精确地”定义 3D 物体，即使用精确的几何定义来描述其边界</a:t>
            </a:r>
            <a:endParaRPr lang="zh-CN" altLang="en-US" dirty="0"/>
          </a:p>
          <a:p>
            <a:pPr lvl="0"/>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3"/>
          </p:nvPr>
        </p:nvSpPr>
        <p:spPr/>
        <p:txBody>
          <a:bodyPr/>
          <a:lstStyle/>
          <a:p>
            <a:pPr lvl="0"/>
            <a:r>
              <a:rPr lang="en-US" altLang="zh-CN" b="1" dirty="0">
                <a:sym typeface="+mn-ea"/>
              </a:rPr>
              <a:t>.</a:t>
            </a:r>
            <a:r>
              <a:rPr lang="zh-CN" altLang="en-US" b="1" dirty="0">
                <a:sym typeface="+mn-ea"/>
              </a:rPr>
              <a:t>多边形表示的优势与不足</a:t>
            </a:r>
            <a:endParaRPr lang="zh-CN" altLang="en-US" b="1" dirty="0"/>
          </a:p>
          <a:p>
            <a:pPr lvl="0"/>
            <a:r>
              <a:rPr lang="zh-CN" altLang="en-US" b="1" dirty="0">
                <a:sym typeface="+mn-ea"/>
              </a:rPr>
              <a:t>优势：</a:t>
            </a:r>
            <a:endParaRPr lang="zh-CN" altLang="en-US" dirty="0"/>
          </a:p>
          <a:p>
            <a:pPr lvl="0"/>
            <a:r>
              <a:rPr lang="zh-CN" altLang="en-US" dirty="0">
                <a:sym typeface="+mn-ea"/>
              </a:rPr>
              <a:t>表示简单</a:t>
            </a:r>
            <a:endParaRPr lang="zh-CN" altLang="en-US" dirty="0"/>
          </a:p>
          <a:p>
            <a:pPr lvl="0"/>
            <a:r>
              <a:rPr lang="zh-CN" altLang="en-US" dirty="0">
                <a:sym typeface="+mn-ea"/>
              </a:rPr>
              <a:t>可以表示具有任意拓扑的物体</a:t>
            </a:r>
            <a:endParaRPr lang="zh-CN" altLang="en-US" dirty="0"/>
          </a:p>
          <a:p>
            <a:pPr lvl="0"/>
            <a:r>
              <a:rPr lang="zh-CN" altLang="en-US" dirty="0">
                <a:sym typeface="+mn-ea"/>
              </a:rPr>
              <a:t>可以表示具有丰富细节的物体</a:t>
            </a:r>
            <a:endParaRPr lang="zh-CN" altLang="en-US" dirty="0"/>
          </a:p>
          <a:p>
            <a:pPr lvl="0"/>
            <a:r>
              <a:rPr lang="zh-CN" altLang="en-US" dirty="0">
                <a:sym typeface="+mn-ea"/>
              </a:rPr>
              <a:t>大部分图形硬件支持多边形物体的加速绘制</a:t>
            </a:r>
            <a:endParaRPr lang="zh-CN" altLang="en-US" dirty="0"/>
          </a:p>
          <a:p>
            <a:pPr lvl="0"/>
            <a:r>
              <a:rPr lang="zh-CN" altLang="en-US" b="1" dirty="0">
                <a:sym typeface="+mn-ea"/>
              </a:rPr>
              <a:t>不足：</a:t>
            </a:r>
            <a:endParaRPr lang="zh-CN" altLang="en-US" dirty="0"/>
          </a:p>
          <a:p>
            <a:pPr lvl="0"/>
            <a:r>
              <a:rPr lang="zh-CN" altLang="en-US" dirty="0">
                <a:sym typeface="+mn-ea"/>
              </a:rPr>
              <a:t>逼近表示，难以满足放大要求</a:t>
            </a:r>
            <a:endParaRPr lang="zh-CN" altLang="en-US" dirty="0"/>
          </a:p>
          <a:p>
            <a:pPr lvl="0"/>
            <a:r>
              <a:rPr lang="zh-CN" altLang="en-US" dirty="0">
                <a:sym typeface="+mn-ea"/>
              </a:rPr>
              <a:t>难以用传统方法修改物体外形</a:t>
            </a:r>
            <a:endParaRPr lang="zh-CN" altLang="en-US" dirty="0"/>
          </a:p>
          <a:p>
            <a:pPr lvl="0"/>
            <a:r>
              <a:rPr lang="zh-CN" altLang="en-US" dirty="0">
                <a:sym typeface="+mn-ea"/>
              </a:rPr>
              <a:t>缺乏解析表达式，几何属性计算困难</a:t>
            </a:r>
            <a:endParaRPr lang="zh-CN" altLang="en-US" dirty="0"/>
          </a:p>
          <a:p>
            <a:pPr lvl="0"/>
            <a:r>
              <a:rPr lang="zh-CN" altLang="en-US" dirty="0">
                <a:sym typeface="+mn-ea"/>
              </a:rPr>
              <a:t>数据量庞大，数据冗余</a:t>
            </a:r>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p:sp>
      <p:sp>
        <p:nvSpPr>
          <p:cNvPr id="45059" name="备注占位符 2"/>
          <p:cNvSpPr>
            <a:spLocks noGrp="1"/>
          </p:cNvSpPr>
          <p:nvPr>
            <p:ph type="body" idx="1"/>
          </p:nvPr>
        </p:nvSpPr>
        <p:spPr/>
        <p:txBody>
          <a:bodyPr wrap="square" lIns="91440" tIns="45720" rIns="91440" bIns="45720" anchor="t" anchorCtr="0"/>
          <a:lstStyle/>
          <a:p>
            <a:pPr lvl="0"/>
            <a:r>
              <a:rPr lang="en-US" altLang="en-US" b="1" dirty="0">
                <a:latin typeface="楷体" panose="02010609060101010101" pitchFamily="49" charset="-122"/>
                <a:ea typeface="楷体" panose="02010609060101010101" pitchFamily="49" charset="-122"/>
              </a:rPr>
              <a:t>大多数复杂的图形需要采用一组由简单几何元素构成的集合来表示。</a:t>
            </a:r>
            <a:endParaRPr lang="en-US" altLang="zh-CN" b="1" dirty="0">
              <a:latin typeface="楷体" panose="02010609060101010101" pitchFamily="49" charset="-122"/>
              <a:ea typeface="楷体" panose="02010609060101010101" pitchFamily="49" charset="-122"/>
            </a:endParaRPr>
          </a:p>
          <a:p>
            <a:pPr lvl="0"/>
            <a:endParaRPr lang="zh-CN" altLang="en-US" dirty="0"/>
          </a:p>
        </p:txBody>
      </p:sp>
      <p:sp>
        <p:nvSpPr>
          <p:cNvPr id="45060"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zh-CN" altLang="en-US" dirty="0"/>
            </a:fld>
            <a:endParaRPr lang="zh-CN" altLang="en-US" dirty="0"/>
          </a:p>
        </p:txBody>
      </p:sp>
      <p:sp>
        <p:nvSpPr>
          <p:cNvPr id="46083" name="Rectangle 2"/>
          <p:cNvSpPr>
            <a:spLocks noGrp="1" noRot="1" noChangeAspect="1" noTextEdit="1"/>
          </p:cNvSpPr>
          <p:nvPr>
            <p:ph type="sldImg"/>
          </p:nvPr>
        </p:nvSpPr>
        <p:spPr/>
      </p:sp>
      <p:sp>
        <p:nvSpPr>
          <p:cNvPr id="46084" name="Rectangle 3"/>
          <p:cNvSpPr>
            <a:spLocks noGrp="1"/>
          </p:cNvSpPr>
          <p:nvPr>
            <p:ph type="body"/>
          </p:nvPr>
        </p:nvSpPr>
        <p:spPr/>
        <p:txBody>
          <a:bodyPr wrap="square" lIns="91440" tIns="45720" rIns="91440" bIns="45720" anchor="t" anchorCtr="0"/>
          <a:lstStyle/>
          <a:p>
            <a:pPr marL="0" lvl="1" indent="0"/>
            <a:r>
              <a:rPr lang="zh-CN" altLang="en-US" b="1" dirty="0"/>
              <a:t>维数非整数</a:t>
            </a:r>
            <a:endParaRPr lang="en-US" altLang="zh-CN" b="1" dirty="0"/>
          </a:p>
          <a:p>
            <a:pPr lvl="0"/>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zh-CN" altLang="en-US" dirty="0"/>
            </a:fld>
            <a:endParaRPr lang="zh-CN" altLang="en-US" dirty="0"/>
          </a:p>
        </p:txBody>
      </p:sp>
      <p:sp>
        <p:nvSpPr>
          <p:cNvPr id="47107" name="Rectangle 2"/>
          <p:cNvSpPr>
            <a:spLocks noGrp="1" noRot="1" noChangeAspect="1" noTextEdit="1"/>
          </p:cNvSpPr>
          <p:nvPr>
            <p:ph type="sldImg"/>
          </p:nvPr>
        </p:nvSpPr>
        <p:spPr/>
      </p:sp>
      <p:sp>
        <p:nvSpPr>
          <p:cNvPr id="47108" name="Rectangle 3"/>
          <p:cNvSpPr>
            <a:spLocks noGrp="1"/>
          </p:cNvSpPr>
          <p:nvPr>
            <p:ph type="body"/>
          </p:nvPr>
        </p:nvSpPr>
        <p:spPr/>
        <p:txBody>
          <a:bodyPr wrap="square" lIns="91440" tIns="45720" rIns="91440" bIns="45720" anchor="t" anchorCtr="0"/>
          <a:lstStyle/>
          <a:p>
            <a:pPr lvl="0"/>
            <a:r>
              <a:rPr lang="zh-CN" altLang="en-US" dirty="0"/>
              <a:t>科克曲线（</a:t>
            </a:r>
            <a:r>
              <a:rPr lang="en-US" altLang="zh-CN" dirty="0"/>
              <a:t>Koch curve</a:t>
            </a:r>
            <a:r>
              <a:rPr lang="zh-CN" altLang="en-US" dirty="0"/>
              <a:t>）是一种典型的分形曲线</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zh-CN" altLang="en-US" dirty="0"/>
            </a:fld>
            <a:endParaRPr lang="zh-CN" altLang="en-US" dirty="0"/>
          </a:p>
        </p:txBody>
      </p:sp>
      <p:sp>
        <p:nvSpPr>
          <p:cNvPr id="48131" name="Rectangle 2"/>
          <p:cNvSpPr>
            <a:spLocks noGrp="1" noRot="1" noChangeAspect="1" noTextEdit="1"/>
          </p:cNvSpPr>
          <p:nvPr>
            <p:ph type="sldImg"/>
          </p:nvPr>
        </p:nvSpPr>
        <p:spPr/>
      </p:sp>
      <p:sp>
        <p:nvSpPr>
          <p:cNvPr id="48132" name="Rectangle 3"/>
          <p:cNvSpPr>
            <a:spLocks noGrp="1"/>
          </p:cNvSpPr>
          <p:nvPr>
            <p:ph type="body"/>
          </p:nvPr>
        </p:nvSpPr>
        <p:spPr/>
        <p:txBody>
          <a:bodyPr wrap="square" lIns="91440" tIns="45720" rIns="91440" bIns="45720" anchor="t" anchorCtr="0"/>
          <a:lstStyle/>
          <a:p>
            <a:pPr lvl="0"/>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zh-CN" altLang="en-US" dirty="0"/>
            </a:fld>
            <a:endParaRPr lang="zh-CN" altLang="en-US" dirty="0"/>
          </a:p>
        </p:txBody>
      </p:sp>
      <p:sp>
        <p:nvSpPr>
          <p:cNvPr id="49155" name="Rectangle 2"/>
          <p:cNvSpPr>
            <a:spLocks noGrp="1" noRot="1" noChangeAspect="1" noTextEdit="1"/>
          </p:cNvSpPr>
          <p:nvPr>
            <p:ph type="sldImg"/>
          </p:nvPr>
        </p:nvSpPr>
        <p:spPr/>
      </p:sp>
      <p:sp>
        <p:nvSpPr>
          <p:cNvPr id="49156" name="Rectangle 3"/>
          <p:cNvSpPr>
            <a:spLocks noGrp="1"/>
          </p:cNvSpPr>
          <p:nvPr>
            <p:ph type="body"/>
          </p:nvPr>
        </p:nvSpPr>
        <p:spPr/>
        <p:txBody>
          <a:bodyPr wrap="square" lIns="91440" tIns="45720" rIns="91440" bIns="45720" anchor="t" anchorCtr="0"/>
          <a:lstStyle/>
          <a:p>
            <a:pPr lvl="0"/>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zh-CN" altLang="en-US" dirty="0"/>
            </a:fld>
            <a:endParaRPr lang="zh-CN" altLang="en-US" dirty="0"/>
          </a:p>
        </p:txBody>
      </p:sp>
      <p:sp>
        <p:nvSpPr>
          <p:cNvPr id="50179" name="Rectangle 2"/>
          <p:cNvSpPr>
            <a:spLocks noGrp="1" noRot="1" noChangeAspect="1" noTextEdit="1"/>
          </p:cNvSpPr>
          <p:nvPr>
            <p:ph type="sldImg"/>
          </p:nvPr>
        </p:nvSpPr>
        <p:spPr/>
      </p:sp>
      <p:sp>
        <p:nvSpPr>
          <p:cNvPr id="50180" name="Rectangle 3"/>
          <p:cNvSpPr>
            <a:spLocks noGrp="1"/>
          </p:cNvSpPr>
          <p:nvPr>
            <p:ph type="body"/>
          </p:nvPr>
        </p:nvSpPr>
        <p:spPr/>
        <p:txBody>
          <a:bodyPr wrap="square" lIns="91440" tIns="45720" rIns="91440" bIns="45720" anchor="t" anchorCtr="0"/>
          <a:lstStyle/>
          <a:p>
            <a:pPr lvl="0"/>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zh-CN" altLang="en-US" dirty="0"/>
            </a:fld>
            <a:endParaRPr lang="zh-CN" altLang="en-US" dirty="0"/>
          </a:p>
        </p:txBody>
      </p:sp>
      <p:sp>
        <p:nvSpPr>
          <p:cNvPr id="51203" name="Rectangle 2"/>
          <p:cNvSpPr>
            <a:spLocks noGrp="1" noRot="1" noChangeAspect="1" noTextEdit="1"/>
          </p:cNvSpPr>
          <p:nvPr>
            <p:ph type="sldImg"/>
          </p:nvPr>
        </p:nvSpPr>
        <p:spPr/>
      </p:sp>
      <p:sp>
        <p:nvSpPr>
          <p:cNvPr id="51204" name="Rectangle 3"/>
          <p:cNvSpPr>
            <a:spLocks noGrp="1"/>
          </p:cNvSpPr>
          <p:nvPr>
            <p:ph type="body"/>
          </p:nvPr>
        </p:nvSpPr>
        <p:spPr/>
        <p:txBody>
          <a:bodyPr wrap="square" lIns="91440" tIns="45720" rIns="91440" bIns="45720" anchor="t" anchorCtr="0"/>
          <a:lstStyle/>
          <a:p>
            <a:pPr lvl="0"/>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p:txBody>
          <a:bodyPr wrap="square" lIns="91440" tIns="45720" rIns="91440" bIns="45720" anchor="t" anchorCtr="0"/>
          <a:lstStyle/>
          <a:p>
            <a:pPr marL="0" lvl="1" indent="0"/>
            <a:r>
              <a:rPr lang="en-US" altLang="en-US" b="1" dirty="0">
                <a:solidFill>
                  <a:srgbClr val="FF0000"/>
                </a:solidFill>
                <a:latin typeface="楷体" panose="02010609060101010101" pitchFamily="49" charset="-122"/>
                <a:ea typeface="楷体" panose="02010609060101010101" pitchFamily="49" charset="-122"/>
              </a:rPr>
              <a:t>实体造型</a:t>
            </a:r>
            <a:r>
              <a:rPr lang="zh-CN" altLang="en-US" dirty="0">
                <a:latin typeface="楷体" panose="02010609060101010101" pitchFamily="49" charset="-122"/>
                <a:ea typeface="楷体" panose="02010609060101010101" pitchFamily="49" charset="-122"/>
              </a:rPr>
              <a:t>不仅是显示，还要重现物理表现</a:t>
            </a:r>
            <a:endParaRPr lang="en-US" altLang="zh-CN" b="1" dirty="0">
              <a:latin typeface="楷体" panose="02010609060101010101" pitchFamily="49" charset="-122"/>
              <a:ea typeface="楷体" panose="02010609060101010101" pitchFamily="49" charset="-122"/>
            </a:endParaRPr>
          </a:p>
          <a:p>
            <a:pPr lvl="0"/>
            <a:endParaRPr lang="zh-CN" altLang="en-US" dirty="0"/>
          </a:p>
        </p:txBody>
      </p:sp>
      <p:sp>
        <p:nvSpPr>
          <p:cNvPr id="41988"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zh-CN" altLang="en-US" dirty="0"/>
            </a:fld>
            <a:endParaRPr lang="zh-CN" altLang="en-US" dirty="0"/>
          </a:p>
        </p:txBody>
      </p:sp>
      <p:sp>
        <p:nvSpPr>
          <p:cNvPr id="52227" name="Rectangle 2"/>
          <p:cNvSpPr>
            <a:spLocks noGrp="1" noRot="1" noChangeAspect="1" noTextEdit="1"/>
          </p:cNvSpPr>
          <p:nvPr>
            <p:ph type="sldImg"/>
          </p:nvPr>
        </p:nvSpPr>
        <p:spPr/>
      </p:sp>
      <p:sp>
        <p:nvSpPr>
          <p:cNvPr id="52228" name="Rectangle 3"/>
          <p:cNvSpPr>
            <a:spLocks noGrp="1"/>
          </p:cNvSpPr>
          <p:nvPr>
            <p:ph type="body"/>
          </p:nvPr>
        </p:nvSpPr>
        <p:spPr/>
        <p:txBody>
          <a:bodyPr wrap="square" lIns="91440" tIns="45720" rIns="91440" bIns="45720" anchor="t" anchorCtr="0"/>
          <a:lstStyle/>
          <a:p>
            <a:pPr lvl="0"/>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zh-CN" altLang="en-US" dirty="0"/>
            </a:fld>
            <a:endParaRPr lang="zh-CN" altLang="en-US" dirty="0"/>
          </a:p>
        </p:txBody>
      </p:sp>
      <p:sp>
        <p:nvSpPr>
          <p:cNvPr id="53251" name="Rectangle 2"/>
          <p:cNvSpPr>
            <a:spLocks noGrp="1" noRot="1" noChangeAspect="1" noTextEdit="1"/>
          </p:cNvSpPr>
          <p:nvPr>
            <p:ph type="sldImg"/>
          </p:nvPr>
        </p:nvSpPr>
        <p:spPr/>
      </p:sp>
      <p:sp>
        <p:nvSpPr>
          <p:cNvPr id="53252" name="Rectangle 3"/>
          <p:cNvSpPr>
            <a:spLocks noGrp="1"/>
          </p:cNvSpPr>
          <p:nvPr>
            <p:ph type="body"/>
          </p:nvPr>
        </p:nvSpPr>
        <p:spPr/>
        <p:txBody>
          <a:bodyPr wrap="square" lIns="91440" tIns="45720" rIns="91440" bIns="45720" anchor="t" anchorCtr="0"/>
          <a:lstStyle/>
          <a:p>
            <a:pPr lvl="0"/>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zh-CN" altLang="en-US" dirty="0"/>
            </a:fld>
            <a:endParaRPr lang="zh-CN" altLang="en-US" dirty="0"/>
          </a:p>
        </p:txBody>
      </p:sp>
      <p:sp>
        <p:nvSpPr>
          <p:cNvPr id="54275" name="Rectangle 2"/>
          <p:cNvSpPr>
            <a:spLocks noGrp="1" noRot="1" noChangeAspect="1" noTextEdit="1"/>
          </p:cNvSpPr>
          <p:nvPr>
            <p:ph type="sldImg"/>
          </p:nvPr>
        </p:nvSpPr>
        <p:spPr/>
      </p:sp>
      <p:sp>
        <p:nvSpPr>
          <p:cNvPr id="54276" name="Rectangle 3"/>
          <p:cNvSpPr>
            <a:spLocks noGrp="1"/>
          </p:cNvSpPr>
          <p:nvPr>
            <p:ph type="body"/>
          </p:nvPr>
        </p:nvSpPr>
        <p:spPr/>
        <p:txBody>
          <a:bodyPr wrap="square" lIns="91440" tIns="45720" rIns="91440" bIns="45720" anchor="t" anchorCtr="0"/>
          <a:lstStyle/>
          <a:p>
            <a:pPr lvl="0"/>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zh-CN" altLang="en-US" dirty="0"/>
            </a:fld>
            <a:endParaRPr lang="zh-CN" altLang="en-US" dirty="0"/>
          </a:p>
        </p:txBody>
      </p:sp>
      <p:sp>
        <p:nvSpPr>
          <p:cNvPr id="55299" name="Rectangle 2"/>
          <p:cNvSpPr>
            <a:spLocks noGrp="1" noRot="1" noChangeAspect="1" noTextEdit="1"/>
          </p:cNvSpPr>
          <p:nvPr>
            <p:ph type="sldImg"/>
          </p:nvPr>
        </p:nvSpPr>
        <p:spPr/>
      </p:sp>
      <p:sp>
        <p:nvSpPr>
          <p:cNvPr id="55300" name="Rectangle 3"/>
          <p:cNvSpPr>
            <a:spLocks noGrp="1"/>
          </p:cNvSpPr>
          <p:nvPr>
            <p:ph type="body"/>
          </p:nvPr>
        </p:nvSpPr>
        <p:spPr/>
        <p:txBody>
          <a:bodyPr wrap="square" lIns="91440" tIns="45720" rIns="91440" bIns="45720" anchor="t" anchorCtr="0"/>
          <a:lstStyle/>
          <a:p>
            <a:pPr lvl="0"/>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p:sp>
      <p:sp>
        <p:nvSpPr>
          <p:cNvPr id="43011" name="备注占位符 2"/>
          <p:cNvSpPr>
            <a:spLocks noGrp="1"/>
          </p:cNvSpPr>
          <p:nvPr>
            <p:ph type="body" idx="1"/>
          </p:nvPr>
        </p:nvSpPr>
        <p:spPr/>
        <p:txBody>
          <a:bodyPr wrap="square" lIns="91440" tIns="45720" rIns="91440" bIns="45720" anchor="t" anchorCtr="0"/>
          <a:lstStyle/>
          <a:p>
            <a:pPr lvl="0"/>
            <a:r>
              <a:rPr lang="en-US" altLang="zh-CN" b="1" dirty="0"/>
              <a:t>.</a:t>
            </a:r>
            <a:r>
              <a:rPr lang="zh-CN" altLang="en-US" b="1" dirty="0"/>
              <a:t>多边形表示的优势与不足</a:t>
            </a:r>
            <a:endParaRPr lang="zh-CN" altLang="en-US" b="1" dirty="0"/>
          </a:p>
          <a:p>
            <a:pPr lvl="0"/>
            <a:r>
              <a:rPr lang="zh-CN" altLang="en-US" b="1" dirty="0"/>
              <a:t>优势：</a:t>
            </a:r>
            <a:endParaRPr lang="zh-CN" altLang="en-US" dirty="0"/>
          </a:p>
          <a:p>
            <a:pPr lvl="0"/>
            <a:r>
              <a:rPr lang="zh-CN" altLang="en-US" dirty="0"/>
              <a:t>表示简单</a:t>
            </a:r>
            <a:endParaRPr lang="zh-CN" altLang="en-US" dirty="0"/>
          </a:p>
          <a:p>
            <a:pPr lvl="0"/>
            <a:r>
              <a:rPr lang="zh-CN" altLang="en-US" dirty="0"/>
              <a:t>可以表示具有任意拓扑的物体</a:t>
            </a:r>
            <a:endParaRPr lang="zh-CN" altLang="en-US" dirty="0"/>
          </a:p>
          <a:p>
            <a:pPr lvl="0"/>
            <a:r>
              <a:rPr lang="zh-CN" altLang="en-US" dirty="0"/>
              <a:t>可以表示具有丰富细节的物体</a:t>
            </a:r>
            <a:endParaRPr lang="zh-CN" altLang="en-US" dirty="0"/>
          </a:p>
          <a:p>
            <a:pPr lvl="0"/>
            <a:r>
              <a:rPr lang="zh-CN" altLang="en-US" dirty="0"/>
              <a:t>大部分图形硬件支持多边形物体的加速绘制</a:t>
            </a:r>
            <a:endParaRPr lang="zh-CN" altLang="en-US" dirty="0"/>
          </a:p>
          <a:p>
            <a:pPr lvl="0"/>
            <a:r>
              <a:rPr lang="zh-CN" altLang="en-US" b="1" dirty="0"/>
              <a:t>不足：</a:t>
            </a:r>
            <a:endParaRPr lang="zh-CN" altLang="en-US" dirty="0"/>
          </a:p>
          <a:p>
            <a:pPr lvl="0"/>
            <a:r>
              <a:rPr lang="zh-CN" altLang="en-US" dirty="0"/>
              <a:t>逼近表示，难以满足放大要求</a:t>
            </a:r>
            <a:endParaRPr lang="zh-CN" altLang="en-US" dirty="0"/>
          </a:p>
          <a:p>
            <a:pPr lvl="0"/>
            <a:r>
              <a:rPr lang="zh-CN" altLang="en-US" dirty="0"/>
              <a:t>难以用传统方法修改物体外形</a:t>
            </a:r>
            <a:endParaRPr lang="zh-CN" altLang="en-US" dirty="0"/>
          </a:p>
          <a:p>
            <a:pPr lvl="0"/>
            <a:r>
              <a:rPr lang="zh-CN" altLang="en-US" dirty="0"/>
              <a:t>缺乏解析表达式，几何属性计算困难</a:t>
            </a:r>
            <a:endParaRPr lang="zh-CN" altLang="en-US" dirty="0"/>
          </a:p>
          <a:p>
            <a:pPr lvl="0"/>
            <a:r>
              <a:rPr lang="zh-CN" altLang="en-US" dirty="0"/>
              <a:t>数据量庞大，数据冗余</a:t>
            </a:r>
            <a:endParaRPr lang="zh-CN" altLang="en-US" dirty="0"/>
          </a:p>
          <a:p>
            <a:pPr lvl="0"/>
            <a:endParaRPr lang="zh-CN" altLang="en-US" dirty="0"/>
          </a:p>
        </p:txBody>
      </p:sp>
      <p:sp>
        <p:nvSpPr>
          <p:cNvPr id="43012"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p:sp>
      <p:sp>
        <p:nvSpPr>
          <p:cNvPr id="43011" name="备注占位符 2"/>
          <p:cNvSpPr>
            <a:spLocks noGrp="1"/>
          </p:cNvSpPr>
          <p:nvPr>
            <p:ph type="body" idx="1"/>
          </p:nvPr>
        </p:nvSpPr>
        <p:spPr/>
        <p:txBody>
          <a:bodyPr wrap="square" lIns="91440" tIns="45720" rIns="91440" bIns="45720" anchor="t" anchorCtr="0"/>
          <a:lstStyle/>
          <a:p>
            <a:pPr lvl="0"/>
            <a:r>
              <a:rPr lang="en-US" altLang="zh-CN" b="1" dirty="0"/>
              <a:t>.</a:t>
            </a:r>
            <a:r>
              <a:rPr lang="zh-CN" altLang="en-US" b="1" dirty="0"/>
              <a:t>多边形表示的优势与不足</a:t>
            </a:r>
            <a:endParaRPr lang="zh-CN" altLang="en-US" b="1" dirty="0"/>
          </a:p>
          <a:p>
            <a:pPr lvl="0"/>
            <a:r>
              <a:rPr lang="zh-CN" altLang="en-US" b="1" dirty="0"/>
              <a:t>优势：</a:t>
            </a:r>
            <a:endParaRPr lang="zh-CN" altLang="en-US" dirty="0"/>
          </a:p>
          <a:p>
            <a:pPr lvl="0"/>
            <a:r>
              <a:rPr lang="zh-CN" altLang="en-US" dirty="0"/>
              <a:t>表示简单</a:t>
            </a:r>
            <a:endParaRPr lang="zh-CN" altLang="en-US" dirty="0"/>
          </a:p>
          <a:p>
            <a:pPr lvl="0"/>
            <a:r>
              <a:rPr lang="zh-CN" altLang="en-US" dirty="0"/>
              <a:t>可以表示具有任意拓扑的物体</a:t>
            </a:r>
            <a:endParaRPr lang="zh-CN" altLang="en-US" dirty="0"/>
          </a:p>
          <a:p>
            <a:pPr lvl="0"/>
            <a:r>
              <a:rPr lang="zh-CN" altLang="en-US" dirty="0"/>
              <a:t>可以表示具有丰富细节的物体</a:t>
            </a:r>
            <a:endParaRPr lang="zh-CN" altLang="en-US" dirty="0"/>
          </a:p>
          <a:p>
            <a:pPr lvl="0"/>
            <a:r>
              <a:rPr lang="zh-CN" altLang="en-US" dirty="0"/>
              <a:t>大部分图形硬件支持多边形物体的加速绘制</a:t>
            </a:r>
            <a:endParaRPr lang="zh-CN" altLang="en-US" dirty="0"/>
          </a:p>
          <a:p>
            <a:pPr lvl="0"/>
            <a:r>
              <a:rPr lang="zh-CN" altLang="en-US" b="1" dirty="0"/>
              <a:t>不足：</a:t>
            </a:r>
            <a:endParaRPr lang="zh-CN" altLang="en-US" dirty="0"/>
          </a:p>
          <a:p>
            <a:pPr lvl="0"/>
            <a:r>
              <a:rPr lang="zh-CN" altLang="en-US" dirty="0"/>
              <a:t>逼近表示，难以满足放大要求</a:t>
            </a:r>
            <a:endParaRPr lang="zh-CN" altLang="en-US" dirty="0"/>
          </a:p>
          <a:p>
            <a:pPr lvl="0"/>
            <a:r>
              <a:rPr lang="zh-CN" altLang="en-US" dirty="0"/>
              <a:t>难以用传统方法修改物体外形</a:t>
            </a:r>
            <a:endParaRPr lang="zh-CN" altLang="en-US" dirty="0"/>
          </a:p>
          <a:p>
            <a:pPr lvl="0"/>
            <a:r>
              <a:rPr lang="zh-CN" altLang="en-US" dirty="0"/>
              <a:t>缺乏解析表达式，几何属性计算困难</a:t>
            </a:r>
            <a:endParaRPr lang="zh-CN" altLang="en-US" dirty="0"/>
          </a:p>
          <a:p>
            <a:pPr lvl="0"/>
            <a:r>
              <a:rPr lang="zh-CN" altLang="en-US" dirty="0"/>
              <a:t>数据量庞大，数据冗余</a:t>
            </a:r>
            <a:endParaRPr lang="zh-CN" altLang="en-US" dirty="0"/>
          </a:p>
          <a:p>
            <a:pPr lvl="0"/>
            <a:endParaRPr lang="zh-CN" altLang="en-US" dirty="0"/>
          </a:p>
        </p:txBody>
      </p:sp>
      <p:sp>
        <p:nvSpPr>
          <p:cNvPr id="43012"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p:sp>
      <p:sp>
        <p:nvSpPr>
          <p:cNvPr id="43011" name="备注占位符 2"/>
          <p:cNvSpPr>
            <a:spLocks noGrp="1"/>
          </p:cNvSpPr>
          <p:nvPr>
            <p:ph type="body" idx="1"/>
          </p:nvPr>
        </p:nvSpPr>
        <p:spPr/>
        <p:txBody>
          <a:bodyPr wrap="square" lIns="91440" tIns="45720" rIns="91440" bIns="45720" anchor="t" anchorCtr="0"/>
          <a:lstStyle/>
          <a:p>
            <a:pPr lvl="0"/>
            <a:endParaRPr lang="zh-CN" altLang="en-US" dirty="0"/>
          </a:p>
          <a:p>
            <a:pPr lvl="0"/>
            <a:r>
              <a:rPr lang="zh-CN" altLang="en-US">
                <a:sym typeface="+mn-ea"/>
              </a:rPr>
              <a:t>1973年英国布雷德提出用六种体素作为构造机械零件的积木块方法。到70年代后期，实体造型技术在理论、算法和应用方面逐渐成熟。</a:t>
            </a:r>
            <a:endParaRPr lang="zh-CN" altLang="en-US"/>
          </a:p>
          <a:p>
            <a:pPr lvl="0"/>
            <a:r>
              <a:rPr lang="zh-CN" altLang="en-US">
                <a:sym typeface="+mn-ea"/>
              </a:rPr>
              <a:t>80年代后国内外不断推出实用的实体造型系统，在实体建模、实体机械零件设计、物性计算、三维形体的有限元分析、运动学分析、建筑物设计、空间布置、计算机辅助制造、部件装配、机器人、电影制片技术中的动画、电影特技镜头、景物模拟、医疗工程中的立体断面检查等方面得到广泛的应用。</a:t>
            </a:r>
            <a:endParaRPr lang="zh-CN" altLang="en-US" dirty="0"/>
          </a:p>
        </p:txBody>
      </p:sp>
      <p:sp>
        <p:nvSpPr>
          <p:cNvPr id="43012"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r>
              <a:rPr lang="zh-CN" altLang="en-US"/>
              <a:t>https://blog.csdn.net/CSDN_YJX/article/details/128822452</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p:sp>
      <p:sp>
        <p:nvSpPr>
          <p:cNvPr id="43011" name="备注占位符 2"/>
          <p:cNvSpPr>
            <a:spLocks noGrp="1"/>
          </p:cNvSpPr>
          <p:nvPr>
            <p:ph type="body" idx="1"/>
          </p:nvPr>
        </p:nvSpPr>
        <p:spPr/>
        <p:txBody>
          <a:bodyPr wrap="square" lIns="91440" tIns="45720" rIns="91440" bIns="45720" anchor="t" anchorCtr="0"/>
          <a:lstStyle/>
          <a:p>
            <a:pPr lvl="0"/>
            <a:r>
              <a:rPr lang="en-US" altLang="zh-CN" b="1" dirty="0"/>
              <a:t>.</a:t>
            </a:r>
            <a:r>
              <a:rPr lang="zh-CN" altLang="en-US" b="1" dirty="0"/>
              <a:t>多边形表示的优势与不足</a:t>
            </a:r>
            <a:endParaRPr lang="zh-CN" altLang="en-US" b="1" dirty="0"/>
          </a:p>
          <a:p>
            <a:pPr lvl="0"/>
            <a:r>
              <a:rPr lang="zh-CN" altLang="en-US" b="1" dirty="0"/>
              <a:t>优势：</a:t>
            </a:r>
            <a:endParaRPr lang="zh-CN" altLang="en-US" dirty="0"/>
          </a:p>
          <a:p>
            <a:pPr lvl="0"/>
            <a:r>
              <a:rPr lang="zh-CN" altLang="en-US" dirty="0"/>
              <a:t>表示简单</a:t>
            </a:r>
            <a:endParaRPr lang="zh-CN" altLang="en-US" dirty="0"/>
          </a:p>
          <a:p>
            <a:pPr lvl="0"/>
            <a:r>
              <a:rPr lang="zh-CN" altLang="en-US" dirty="0"/>
              <a:t>可以表示具有任意拓扑的物体</a:t>
            </a:r>
            <a:endParaRPr lang="zh-CN" altLang="en-US" dirty="0"/>
          </a:p>
          <a:p>
            <a:pPr lvl="0"/>
            <a:r>
              <a:rPr lang="zh-CN" altLang="en-US" dirty="0"/>
              <a:t>可以表示具有丰富细节的物体</a:t>
            </a:r>
            <a:endParaRPr lang="zh-CN" altLang="en-US" dirty="0"/>
          </a:p>
          <a:p>
            <a:pPr lvl="0"/>
            <a:r>
              <a:rPr lang="zh-CN" altLang="en-US" dirty="0"/>
              <a:t>大部分图形硬件支持多边形物体的加速绘制</a:t>
            </a:r>
            <a:endParaRPr lang="zh-CN" altLang="en-US" dirty="0"/>
          </a:p>
          <a:p>
            <a:pPr lvl="0"/>
            <a:r>
              <a:rPr lang="zh-CN" altLang="en-US" b="1" dirty="0"/>
              <a:t>不足：</a:t>
            </a:r>
            <a:endParaRPr lang="zh-CN" altLang="en-US" dirty="0"/>
          </a:p>
          <a:p>
            <a:pPr lvl="0"/>
            <a:r>
              <a:rPr lang="zh-CN" altLang="en-US" dirty="0"/>
              <a:t>逼近表示，难以满足放大要求</a:t>
            </a:r>
            <a:endParaRPr lang="zh-CN" altLang="en-US" dirty="0"/>
          </a:p>
          <a:p>
            <a:pPr lvl="0"/>
            <a:r>
              <a:rPr lang="zh-CN" altLang="en-US" dirty="0"/>
              <a:t>难以用传统方法修改物体外形</a:t>
            </a:r>
            <a:endParaRPr lang="zh-CN" altLang="en-US" dirty="0"/>
          </a:p>
          <a:p>
            <a:pPr lvl="0"/>
            <a:r>
              <a:rPr lang="zh-CN" altLang="en-US" dirty="0"/>
              <a:t>缺乏解析表达式，几何属性计算困难</a:t>
            </a:r>
            <a:endParaRPr lang="zh-CN" altLang="en-US" dirty="0"/>
          </a:p>
          <a:p>
            <a:pPr lvl="0"/>
            <a:r>
              <a:rPr lang="zh-CN" altLang="en-US" dirty="0"/>
              <a:t>数据量庞大，数据冗余</a:t>
            </a:r>
            <a:endParaRPr lang="zh-CN" altLang="en-US" dirty="0"/>
          </a:p>
          <a:p>
            <a:pPr lvl="0"/>
            <a:endParaRPr lang="zh-CN" altLang="en-US" dirty="0"/>
          </a:p>
        </p:txBody>
      </p:sp>
      <p:sp>
        <p:nvSpPr>
          <p:cNvPr id="43012"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3"/>
          </p:nvPr>
        </p:nvSpPr>
        <p:spPr/>
        <p:txBody>
          <a:bodyPr/>
          <a:lstStyle/>
          <a:p>
            <a:r>
              <a:rPr lang="zh-CN" altLang="en-US"/>
              <a:t>https://wenku.baidu.com/view/7600d88884868762caaed57f.html?_wkts_=1699770537343&amp;bdQuery=%E5%AE%9E%E4%BD%93%E9%80%A0%E5%9E%8B</a:t>
            </a:r>
            <a:endParaRPr lang="zh-CN" altLang="en-US"/>
          </a:p>
          <a:p>
            <a:r>
              <a:rPr lang="zh-CN" altLang="en-US"/>
              <a:t>哈工大</a:t>
            </a:r>
            <a:r>
              <a:rPr lang="en-US" altLang="zh-CN"/>
              <a:t> </a:t>
            </a:r>
            <a:endParaRPr lang="en-US" altLang="zh-CN"/>
          </a:p>
          <a:p>
            <a:r>
              <a:rPr lang="en-US" altLang="zh-CN"/>
              <a:t>https://blog.csdn.net/weixin_43945471/article/details/132980886</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p:sp>
      <p:sp>
        <p:nvSpPr>
          <p:cNvPr id="44035" name="备注占位符 2"/>
          <p:cNvSpPr>
            <a:spLocks noGrp="1"/>
          </p:cNvSpPr>
          <p:nvPr>
            <p:ph type="body" idx="1"/>
          </p:nvPr>
        </p:nvSpPr>
        <p:spPr/>
        <p:txBody>
          <a:bodyPr wrap="square" lIns="91440" tIns="45720" rIns="91440" bIns="45720" anchor="t" anchorCtr="0"/>
          <a:lstStyle/>
          <a:p>
            <a:pPr lvl="0"/>
            <a:r>
              <a:rPr lang="zh-CN" altLang="en-US" dirty="0"/>
              <a:t>构造实体几何表示（</a:t>
            </a:r>
            <a:r>
              <a:rPr lang="en-US" altLang="zh-CN" dirty="0"/>
              <a:t>Constructive Solid Geometry</a:t>
            </a:r>
            <a:r>
              <a:rPr lang="zh-CN" altLang="en-US" dirty="0"/>
              <a:t>，</a:t>
            </a:r>
            <a:r>
              <a:rPr lang="en-US" altLang="zh-CN" dirty="0"/>
              <a:t>CSG</a:t>
            </a:r>
            <a:r>
              <a:rPr lang="zh-CN" altLang="en-US" dirty="0"/>
              <a:t>）</a:t>
            </a:r>
            <a:endParaRPr lang="zh-CN" altLang="en-US" dirty="0"/>
          </a:p>
          <a:p>
            <a:pPr lvl="0"/>
            <a:r>
              <a:rPr lang="zh-CN" altLang="en-US" dirty="0"/>
              <a:t>进行拼合操作及最终显示物体时，还需将CSG树这种数据结构转变为边界表示(B-rep)的数据结构，为此在计算机内除了存储CSG树外．还应有一套数据结构存放体素的体—面—边信息。</a:t>
            </a:r>
            <a:endParaRPr lang="zh-CN" altLang="en-US" dirty="0"/>
          </a:p>
        </p:txBody>
      </p:sp>
      <p:sp>
        <p:nvSpPr>
          <p:cNvPr id="4403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0"/>
            <a:ext cx="8602663" cy="906463"/>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381000" y="1066800"/>
            <a:ext cx="4224338" cy="5249863"/>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757738" y="1066800"/>
            <a:ext cx="4225925" cy="25479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757738" y="3767138"/>
            <a:ext cx="4225925" cy="254952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transition>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transition>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0"/>
            <a:ext cx="8602663" cy="906463"/>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381000" y="1066800"/>
            <a:ext cx="4224338" cy="5249863"/>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757738" y="1066800"/>
            <a:ext cx="4225925" cy="25479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4757738" y="3767138"/>
            <a:ext cx="4225925" cy="254952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2"/>
          <p:cNvSpPr>
            <a:spLocks noGrp="1"/>
          </p:cNvSpPr>
          <p:nvPr>
            <p:ph type="body"/>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buFontTx/>
              <a:buNone/>
              <a:defRPr kumimoji="1" sz="1200">
                <a:solidFill>
                  <a:schemeClr val="tx1">
                    <a:tint val="75000"/>
                  </a:schemeClr>
                </a:solidFill>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buFontTx/>
              <a:buNone/>
              <a:defRPr kumimoji="1" sz="1200">
                <a:solidFill>
                  <a:schemeClr val="tx1">
                    <a:tint val="75000"/>
                  </a:schemeClr>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random/>
  </p:transition>
  <p:hf sldNum="0" hdr="0" ftr="0" dt="0"/>
  <p:txStyles>
    <p:titleStyle>
      <a:lvl1pPr algn="ctr" rtl="0" eaLnBrk="0" fontAlgn="base" hangingPunct="0">
        <a:spcBef>
          <a:spcPct val="0"/>
        </a:spcBef>
        <a:spcAft>
          <a:spcPct val="0"/>
        </a:spcAft>
        <a:defRPr sz="3200" kern="1200">
          <a:solidFill>
            <a:schemeClr val="tx1"/>
          </a:solidFill>
          <a:latin typeface="华文楷体" panose="02010600040101010101" pitchFamily="2" charset="-122"/>
          <a:ea typeface="华文楷体" panose="02010600040101010101" pitchFamily="2" charset="-122"/>
          <a:cs typeface="+mj-cs"/>
        </a:defRPr>
      </a:lvl1pPr>
      <a:lvl2pPr algn="ctr" rtl="0" eaLnBrk="0" fontAlgn="base" hangingPunct="0">
        <a:spcBef>
          <a:spcPct val="0"/>
        </a:spcBef>
        <a:spcAft>
          <a:spcPct val="0"/>
        </a:spcAft>
        <a:defRPr sz="3200">
          <a:solidFill>
            <a:schemeClr val="tx1"/>
          </a:solidFill>
          <a:latin typeface="华文楷体" panose="02010600040101010101" pitchFamily="2" charset="-122"/>
          <a:ea typeface="华文楷体" panose="02010600040101010101" pitchFamily="2" charset="-122"/>
        </a:defRPr>
      </a:lvl2pPr>
      <a:lvl3pPr algn="ctr" rtl="0" eaLnBrk="0" fontAlgn="base" hangingPunct="0">
        <a:spcBef>
          <a:spcPct val="0"/>
        </a:spcBef>
        <a:spcAft>
          <a:spcPct val="0"/>
        </a:spcAft>
        <a:defRPr sz="3200">
          <a:solidFill>
            <a:schemeClr val="tx1"/>
          </a:solidFill>
          <a:latin typeface="华文楷体" panose="02010600040101010101" pitchFamily="2" charset="-122"/>
          <a:ea typeface="华文楷体" panose="02010600040101010101" pitchFamily="2" charset="-122"/>
        </a:defRPr>
      </a:lvl3pPr>
      <a:lvl4pPr algn="ctr" rtl="0" eaLnBrk="0" fontAlgn="base" hangingPunct="0">
        <a:spcBef>
          <a:spcPct val="0"/>
        </a:spcBef>
        <a:spcAft>
          <a:spcPct val="0"/>
        </a:spcAft>
        <a:defRPr sz="3200">
          <a:solidFill>
            <a:schemeClr val="tx1"/>
          </a:solidFill>
          <a:latin typeface="华文楷体" panose="02010600040101010101" pitchFamily="2" charset="-122"/>
          <a:ea typeface="华文楷体" panose="02010600040101010101" pitchFamily="2" charset="-122"/>
        </a:defRPr>
      </a:lvl4pPr>
      <a:lvl5pPr algn="ctr" rtl="0" eaLnBrk="0" fontAlgn="base" hangingPunct="0">
        <a:spcBef>
          <a:spcPct val="0"/>
        </a:spcBef>
        <a:spcAft>
          <a:spcPct val="0"/>
        </a:spcAft>
        <a:defRPr sz="3200">
          <a:solidFill>
            <a:schemeClr val="tx1"/>
          </a:solidFill>
          <a:latin typeface="华文楷体" panose="02010600040101010101" pitchFamily="2" charset="-122"/>
          <a:ea typeface="华文楷体" panose="0201060004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2"/>
          <p:cNvSpPr>
            <a:spLocks noGrp="1"/>
          </p:cNvSpPr>
          <p:nvPr>
            <p:ph type="body"/>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buFontTx/>
              <a:buNone/>
              <a:defRPr kumimoji="1" sz="1200">
                <a:solidFill>
                  <a:schemeClr val="tx1">
                    <a:tint val="75000"/>
                  </a:schemeClr>
                </a:solidFill>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buFontTx/>
              <a:buNone/>
              <a:defRPr kumimoji="1" sz="1200">
                <a:solidFill>
                  <a:schemeClr val="tx1">
                    <a:tint val="75000"/>
                  </a:schemeClr>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1"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ransition>
    <p:random/>
  </p:transition>
  <p:hf sldNum="0" hdr="0" ftr="0" dt="0"/>
  <p:txStyles>
    <p:titleStyle>
      <a:lvl1pPr algn="ctr" rtl="0" eaLnBrk="0" fontAlgn="base" hangingPunct="0">
        <a:spcBef>
          <a:spcPct val="0"/>
        </a:spcBef>
        <a:spcAft>
          <a:spcPct val="0"/>
        </a:spcAft>
        <a:defRPr sz="3200" kern="1200">
          <a:solidFill>
            <a:schemeClr val="tx1"/>
          </a:solidFill>
          <a:latin typeface="华文楷体" panose="02010600040101010101" pitchFamily="2" charset="-122"/>
          <a:ea typeface="华文楷体" panose="02010600040101010101" pitchFamily="2" charset="-122"/>
          <a:cs typeface="+mj-cs"/>
        </a:defRPr>
      </a:lvl1pPr>
      <a:lvl2pPr algn="ctr" rtl="0" eaLnBrk="0" fontAlgn="base" hangingPunct="0">
        <a:spcBef>
          <a:spcPct val="0"/>
        </a:spcBef>
        <a:spcAft>
          <a:spcPct val="0"/>
        </a:spcAft>
        <a:defRPr sz="3200">
          <a:solidFill>
            <a:schemeClr val="tx1"/>
          </a:solidFill>
          <a:latin typeface="华文楷体" panose="02010600040101010101" pitchFamily="2" charset="-122"/>
          <a:ea typeface="华文楷体" panose="02010600040101010101" pitchFamily="2" charset="-122"/>
        </a:defRPr>
      </a:lvl2pPr>
      <a:lvl3pPr algn="ctr" rtl="0" eaLnBrk="0" fontAlgn="base" hangingPunct="0">
        <a:spcBef>
          <a:spcPct val="0"/>
        </a:spcBef>
        <a:spcAft>
          <a:spcPct val="0"/>
        </a:spcAft>
        <a:defRPr sz="3200">
          <a:solidFill>
            <a:schemeClr val="tx1"/>
          </a:solidFill>
          <a:latin typeface="华文楷体" panose="02010600040101010101" pitchFamily="2" charset="-122"/>
          <a:ea typeface="华文楷体" panose="02010600040101010101" pitchFamily="2" charset="-122"/>
        </a:defRPr>
      </a:lvl3pPr>
      <a:lvl4pPr algn="ctr" rtl="0" eaLnBrk="0" fontAlgn="base" hangingPunct="0">
        <a:spcBef>
          <a:spcPct val="0"/>
        </a:spcBef>
        <a:spcAft>
          <a:spcPct val="0"/>
        </a:spcAft>
        <a:defRPr sz="3200">
          <a:solidFill>
            <a:schemeClr val="tx1"/>
          </a:solidFill>
          <a:latin typeface="华文楷体" panose="02010600040101010101" pitchFamily="2" charset="-122"/>
          <a:ea typeface="华文楷体" panose="02010600040101010101" pitchFamily="2" charset="-122"/>
        </a:defRPr>
      </a:lvl4pPr>
      <a:lvl5pPr algn="ctr" rtl="0" eaLnBrk="0" fontAlgn="base" hangingPunct="0">
        <a:spcBef>
          <a:spcPct val="0"/>
        </a:spcBef>
        <a:spcAft>
          <a:spcPct val="0"/>
        </a:spcAft>
        <a:defRPr sz="3200">
          <a:solidFill>
            <a:schemeClr val="tx1"/>
          </a:solidFill>
          <a:latin typeface="华文楷体" panose="02010600040101010101" pitchFamily="2" charset="-122"/>
          <a:ea typeface="华文楷体" panose="0201060004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14.xml"/><Relationship Id="rId7" Type="http://schemas.openxmlformats.org/officeDocument/2006/relationships/image" Target="../media/image12.webp"/><Relationship Id="rId6" Type="http://schemas.openxmlformats.org/officeDocument/2006/relationships/tags" Target="../tags/tag6.xml"/><Relationship Id="rId5" Type="http://schemas.openxmlformats.org/officeDocument/2006/relationships/image" Target="../media/image11.png"/><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image" Target="../media/image10.png"/><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0.xml"/><Relationship Id="rId7" Type="http://schemas.openxmlformats.org/officeDocument/2006/relationships/image" Target="../media/image16.png"/><Relationship Id="rId6" Type="http://schemas.openxmlformats.org/officeDocument/2006/relationships/tags" Target="../tags/tag9.xml"/><Relationship Id="rId5" Type="http://schemas.openxmlformats.org/officeDocument/2006/relationships/image" Target="../media/image15.png"/><Relationship Id="rId4" Type="http://schemas.openxmlformats.org/officeDocument/2006/relationships/tags" Target="../tags/tag8.xml"/><Relationship Id="rId3" Type="http://schemas.openxmlformats.org/officeDocument/2006/relationships/image" Target="../media/image14.png"/><Relationship Id="rId2" Type="http://schemas.openxmlformats.org/officeDocument/2006/relationships/tags" Target="../tags/tag7.xml"/><Relationship Id="rId10" Type="http://schemas.openxmlformats.org/officeDocument/2006/relationships/notesSlide" Target="../notesSlides/notesSlide9.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tags" Target="../tags/tag12.xml"/><Relationship Id="rId2" Type="http://schemas.openxmlformats.org/officeDocument/2006/relationships/image" Target="../media/image17.jpeg"/><Relationship Id="rId1" Type="http://schemas.openxmlformats.org/officeDocument/2006/relationships/tags" Target="../tags/tag1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jpeg"/><Relationship Id="rId1"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2.emf"/><Relationship Id="rId1"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23.wmf"/><Relationship Id="rId1"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24.wmf"/><Relationship Id="rId1"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25.wmf"/><Relationship Id="rId1" Type="http://schemas.openxmlformats.org/officeDocument/2006/relationships/oleObject" Target="../embeddings/oleObject4.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3.xml"/><Relationship Id="rId2" Type="http://schemas.openxmlformats.org/officeDocument/2006/relationships/image" Target="../media/image27.png"/><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xml"/><Relationship Id="rId1" Type="http://schemas.openxmlformats.org/officeDocument/2006/relationships/image" Target="../media/image2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0" Type="http://schemas.openxmlformats.org/officeDocument/2006/relationships/slideLayout" Target="../slideLayouts/slideLayout2.xml"/><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6.png"/><Relationship Id="rId6" Type="http://schemas.openxmlformats.org/officeDocument/2006/relationships/tags" Target="../tags/tag18.xml"/><Relationship Id="rId5" Type="http://schemas.openxmlformats.org/officeDocument/2006/relationships/image" Target="../media/image15.png"/><Relationship Id="rId4" Type="http://schemas.openxmlformats.org/officeDocument/2006/relationships/tags" Target="../tags/tag17.xml"/><Relationship Id="rId3" Type="http://schemas.openxmlformats.org/officeDocument/2006/relationships/image" Target="../media/image14.png"/><Relationship Id="rId2" Type="http://schemas.openxmlformats.org/officeDocument/2006/relationships/tags" Target="../tags/tag16.xml"/><Relationship Id="rId1"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vmlDrawing" Target="../drawings/vmlDrawing5.vml"/><Relationship Id="rId4" Type="http://schemas.openxmlformats.org/officeDocument/2006/relationships/slideLayout" Target="../slideLayouts/slideLayout4.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oleObject" Target="../embeddings/oleObject5.bin"/></Relationships>
</file>

<file path=ppt/slides/_rels/slide38.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vmlDrawing" Target="../drawings/vmlDrawing6.vml"/><Relationship Id="rId7"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oleObject" Target="../embeddings/oleObject8.bin"/><Relationship Id="rId4" Type="http://schemas.openxmlformats.org/officeDocument/2006/relationships/image" Target="../media/image42.png"/><Relationship Id="rId3" Type="http://schemas.openxmlformats.org/officeDocument/2006/relationships/oleObject" Target="../embeddings/oleObject7.bin"/><Relationship Id="rId2" Type="http://schemas.openxmlformats.org/officeDocument/2006/relationships/image" Target="../media/image41.png"/><Relationship Id="rId1" Type="http://schemas.openxmlformats.org/officeDocument/2006/relationships/oleObject" Target="../embeddings/oleObject6.bin"/></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oleObject" Target="../embeddings/oleObject9.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oleObject" Target="../embeddings/oleObject10.bin"/></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0.xml"/><Relationship Id="rId2" Type="http://schemas.openxmlformats.org/officeDocument/2006/relationships/image" Target="../media/image48.png"/><Relationship Id="rId1" Type="http://schemas.openxmlformats.org/officeDocument/2006/relationships/image" Target="../media/image4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GIF"/></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GI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7.pn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4.xml"/><Relationship Id="rId2" Type="http://schemas.openxmlformats.org/officeDocument/2006/relationships/image" Target="../media/image8.png"/><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p:cNvSpPr>
          <p:nvPr>
            <p:ph type="title"/>
          </p:nvPr>
        </p:nvSpPr>
        <p:spPr>
          <a:xfrm>
            <a:off x="611188" y="260350"/>
            <a:ext cx="7772400" cy="879475"/>
          </a:xfrm>
        </p:spPr>
        <p:txBody>
          <a:bodyPr vert="horz" wrap="square" lIns="91440" tIns="45720" rIns="91440" bIns="45720" anchor="ctr" anchorCtr="0"/>
          <a:lstStyle/>
          <a:p>
            <a:pPr eaLnBrk="1" hangingPunct="1"/>
            <a:r>
              <a:rPr lang="zh-CN" altLang="en-US" b="1" dirty="0">
                <a:latin typeface="楷体" panose="02010609060101010101" pitchFamily="49" charset="-122"/>
                <a:ea typeface="楷体" panose="02010609060101010101" pitchFamily="49" charset="-122"/>
              </a:rPr>
              <a:t>第</a:t>
            </a:r>
            <a:r>
              <a:rPr lang="en-US" altLang="zh-CN" b="1" dirty="0">
                <a:latin typeface="楷体" panose="02010609060101010101" pitchFamily="49" charset="-122"/>
                <a:ea typeface="楷体" panose="02010609060101010101" pitchFamily="49" charset="-122"/>
              </a:rPr>
              <a:t>6</a:t>
            </a:r>
            <a:r>
              <a:rPr lang="zh-CN" altLang="en-US" b="1" dirty="0">
                <a:latin typeface="楷体" panose="02010609060101010101" pitchFamily="49" charset="-122"/>
                <a:ea typeface="楷体" panose="02010609060101010101" pitchFamily="49" charset="-122"/>
              </a:rPr>
              <a:t>章 三维造型</a:t>
            </a:r>
            <a:r>
              <a:rPr lang="en-US" altLang="zh-CN"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实体造型与曲线曲面</a:t>
            </a:r>
            <a:endParaRPr lang="zh-CN" altLang="en-US" sz="2400" b="1" dirty="0">
              <a:latin typeface="楷体" panose="02010609060101010101" pitchFamily="49" charset="-122"/>
              <a:ea typeface="楷体" panose="02010609060101010101" pitchFamily="49" charset="-122"/>
            </a:endParaRPr>
          </a:p>
        </p:txBody>
      </p:sp>
      <p:sp>
        <p:nvSpPr>
          <p:cNvPr id="2051" name="Rectangle 3"/>
          <p:cNvSpPr txBox="1"/>
          <p:nvPr/>
        </p:nvSpPr>
        <p:spPr>
          <a:xfrm>
            <a:off x="179388" y="1341438"/>
            <a:ext cx="8766175" cy="475615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342900" lvl="0" indent="-342900"/>
            <a:r>
              <a:rPr lang="zh-CN" altLang="en-US" sz="2400" b="1" dirty="0">
                <a:latin typeface="楷体" panose="02010609060101010101" pitchFamily="49" charset="-122"/>
                <a:ea typeface="楷体" panose="02010609060101010101" pitchFamily="49" charset="-122"/>
              </a:rPr>
              <a:t>要在计算机内表示并处理一个物体，首先必须在计算机内</a:t>
            </a:r>
            <a:r>
              <a:rPr lang="zh-CN" altLang="en-US" sz="2400" b="1" dirty="0">
                <a:solidFill>
                  <a:srgbClr val="0000FF"/>
                </a:solidFill>
                <a:latin typeface="楷体" panose="02010609060101010101" pitchFamily="49" charset="-122"/>
                <a:ea typeface="楷体" panose="02010609060101010101" pitchFamily="49" charset="-122"/>
              </a:rPr>
              <a:t>构造</a:t>
            </a:r>
            <a:r>
              <a:rPr lang="zh-CN" altLang="en-US" sz="2400" b="1" dirty="0">
                <a:latin typeface="楷体" panose="02010609060101010101" pitchFamily="49" charset="-122"/>
                <a:ea typeface="楷体" panose="02010609060101010101" pitchFamily="49" charset="-122"/>
              </a:rPr>
              <a:t>并</a:t>
            </a:r>
            <a:r>
              <a:rPr lang="zh-CN" altLang="en-US" sz="2400" b="1" dirty="0">
                <a:solidFill>
                  <a:srgbClr val="0000FF"/>
                </a:solidFill>
                <a:latin typeface="楷体" panose="02010609060101010101" pitchFamily="49" charset="-122"/>
                <a:ea typeface="楷体" panose="02010609060101010101" pitchFamily="49" charset="-122"/>
              </a:rPr>
              <a:t>表示</a:t>
            </a:r>
            <a:r>
              <a:rPr lang="zh-CN" altLang="en-US" sz="2400" b="1" dirty="0">
                <a:latin typeface="楷体" panose="02010609060101010101" pitchFamily="49" charset="-122"/>
                <a:ea typeface="楷体" panose="02010609060101010101" pitchFamily="49" charset="-122"/>
              </a:rPr>
              <a:t>该物体。</a:t>
            </a:r>
            <a:endParaRPr lang="en-US" altLang="zh-CN" sz="2400" b="1" dirty="0">
              <a:latin typeface="楷体" panose="02010609060101010101" pitchFamily="49" charset="-122"/>
              <a:ea typeface="楷体" panose="02010609060101010101" pitchFamily="49" charset="-122"/>
            </a:endParaRPr>
          </a:p>
          <a:p>
            <a:pPr marL="914400" lvl="1" indent="-457200">
              <a:buFont typeface="Times New Roman" panose="02020603050405020304" pitchFamily="18" charset="0"/>
              <a:buChar char="─"/>
            </a:pPr>
            <a:r>
              <a:rPr lang="zh-CN" altLang="en-US" sz="2000" b="1" dirty="0">
                <a:latin typeface="楷体" panose="02010609060101010101" pitchFamily="49" charset="-122"/>
                <a:ea typeface="楷体" panose="02010609060101010101" pitchFamily="49" charset="-122"/>
              </a:rPr>
              <a:t>几何造型技术就是这样一门研究如何在计算机中建立模型来表示不同物体形状的技术</a:t>
            </a:r>
            <a:endParaRPr lang="en-US" altLang="zh-CN" sz="2000" b="1" dirty="0">
              <a:latin typeface="楷体" panose="02010609060101010101" pitchFamily="49" charset="-122"/>
              <a:ea typeface="楷体" panose="02010609060101010101" pitchFamily="49" charset="-122"/>
            </a:endParaRPr>
          </a:p>
          <a:p>
            <a:pPr marL="914400" lvl="1" indent="-457200">
              <a:buFont typeface="Times New Roman" panose="02020603050405020304" pitchFamily="18" charset="0"/>
              <a:buChar char="─"/>
            </a:pPr>
            <a:r>
              <a:rPr lang="zh-CN" altLang="en-US" sz="2000" b="1" dirty="0">
                <a:latin typeface="楷体" panose="02010609060101010101" pitchFamily="49" charset="-122"/>
                <a:ea typeface="楷体" panose="02010609060101010101" pitchFamily="49" charset="-122"/>
              </a:rPr>
              <a:t>几何和非几何属性</a:t>
            </a:r>
            <a:endParaRPr lang="en-US" altLang="zh-CN" sz="2000" b="1" dirty="0">
              <a:latin typeface="楷体" panose="02010609060101010101" pitchFamily="49" charset="-122"/>
              <a:ea typeface="楷体" panose="02010609060101010101" pitchFamily="49" charset="-122"/>
            </a:endParaRPr>
          </a:p>
          <a:p>
            <a:pPr marL="342900" lvl="0" indent="-342900"/>
            <a:r>
              <a:rPr lang="zh-CN" altLang="en-US" sz="2400" b="1" dirty="0">
                <a:latin typeface="楷体" panose="02010609060101010101" pitchFamily="49" charset="-122"/>
                <a:ea typeface="楷体" panose="02010609060101010101" pitchFamily="49" charset="-122"/>
              </a:rPr>
              <a:t>三维几何造型技术包含几个分支</a:t>
            </a:r>
            <a:endParaRPr lang="en-US" altLang="zh-CN" sz="2400" b="1" dirty="0">
              <a:latin typeface="楷体" panose="02010609060101010101" pitchFamily="49" charset="-122"/>
              <a:ea typeface="楷体" panose="02010609060101010101" pitchFamily="49" charset="-122"/>
            </a:endParaRPr>
          </a:p>
          <a:p>
            <a:pPr marL="914400" lvl="1" indent="-457200">
              <a:spcBef>
                <a:spcPts val="400"/>
              </a:spcBef>
              <a:buFont typeface="Times New Roman" panose="02020603050405020304" pitchFamily="18" charset="0"/>
              <a:buChar char="─"/>
            </a:pPr>
            <a:r>
              <a:rPr lang="zh-CN" altLang="en-US" sz="2000" dirty="0">
                <a:solidFill>
                  <a:srgbClr val="FF0000"/>
                </a:solidFill>
                <a:latin typeface="楷体" panose="02010609060101010101" pitchFamily="49" charset="-122"/>
                <a:ea typeface="楷体" panose="02010609060101010101" pitchFamily="49" charset="-122"/>
                <a:sym typeface="+mn-ea"/>
              </a:rPr>
              <a:t>实体造型</a:t>
            </a:r>
            <a:r>
              <a:rPr lang="zh-CN" altLang="en-US" sz="2000" dirty="0">
                <a:latin typeface="楷体" panose="02010609060101010101" pitchFamily="49" charset="-122"/>
                <a:ea typeface="楷体" panose="02010609060101010101" pitchFamily="49" charset="-122"/>
                <a:sym typeface="+mn-ea"/>
              </a:rPr>
              <a:t>：在计算机中定义表示一个三维物体</a:t>
            </a:r>
            <a:endParaRPr lang="en-US" altLang="zh-CN" sz="2000" b="1" dirty="0">
              <a:latin typeface="楷体" panose="02010609060101010101" pitchFamily="49" charset="-122"/>
              <a:ea typeface="楷体" panose="02010609060101010101" pitchFamily="49" charset="-122"/>
            </a:endParaRPr>
          </a:p>
          <a:p>
            <a:pPr marL="1143000" lvl="2" indent="-228600">
              <a:spcBef>
                <a:spcPts val="400"/>
              </a:spcBef>
              <a:buFont typeface="Times New Roman" panose="02020603050405020304" pitchFamily="18" charset="0"/>
              <a:buChar char="─"/>
            </a:pPr>
            <a:r>
              <a:rPr lang="zh-CN" altLang="en-US" sz="2000" dirty="0">
                <a:latin typeface="楷体" panose="02010609060101010101" pitchFamily="49" charset="-122"/>
                <a:ea typeface="楷体" panose="02010609060101010101" pitchFamily="49" charset="-122"/>
                <a:sym typeface="+mn-ea"/>
              </a:rPr>
              <a:t>线框</a:t>
            </a:r>
            <a:endParaRPr lang="en-US" altLang="zh-CN" sz="2000" b="1" dirty="0">
              <a:latin typeface="楷体" panose="02010609060101010101" pitchFamily="49" charset="-122"/>
              <a:ea typeface="楷体" panose="02010609060101010101" pitchFamily="49" charset="-122"/>
            </a:endParaRPr>
          </a:p>
          <a:p>
            <a:pPr marL="1143000" lvl="2" indent="-228600">
              <a:spcBef>
                <a:spcPts val="400"/>
              </a:spcBef>
              <a:buFont typeface="Times New Roman" panose="02020603050405020304" pitchFamily="18" charset="0"/>
              <a:buChar char="─"/>
            </a:pPr>
            <a:r>
              <a:rPr lang="zh-CN" altLang="en-US" sz="2000" dirty="0">
                <a:latin typeface="楷体" panose="02010609060101010101" pitchFamily="49" charset="-122"/>
                <a:ea typeface="楷体" panose="02010609060101010101" pitchFamily="49" charset="-122"/>
                <a:sym typeface="+mn-ea"/>
              </a:rPr>
              <a:t>表面</a:t>
            </a:r>
            <a:endParaRPr lang="en-US" altLang="zh-CN" sz="2000" b="1" dirty="0">
              <a:latin typeface="楷体" panose="02010609060101010101" pitchFamily="49" charset="-122"/>
              <a:ea typeface="楷体" panose="02010609060101010101" pitchFamily="49" charset="-122"/>
            </a:endParaRPr>
          </a:p>
          <a:p>
            <a:pPr marL="1143000" lvl="2" indent="-228600">
              <a:spcBef>
                <a:spcPts val="400"/>
              </a:spcBef>
              <a:buFont typeface="Times New Roman" panose="02020603050405020304" pitchFamily="18" charset="0"/>
              <a:buChar char="─"/>
            </a:pPr>
            <a:r>
              <a:rPr lang="zh-CN" altLang="en-US" sz="2000" dirty="0">
                <a:latin typeface="楷体" panose="02010609060101010101" pitchFamily="49" charset="-122"/>
                <a:ea typeface="楷体" panose="02010609060101010101" pitchFamily="49" charset="-122"/>
                <a:sym typeface="+mn-ea"/>
              </a:rPr>
              <a:t>实体：内部连通的三维点集</a:t>
            </a:r>
            <a:endParaRPr lang="en-US" altLang="zh-CN" sz="2000" b="1" dirty="0">
              <a:latin typeface="楷体" panose="02010609060101010101" pitchFamily="49" charset="-122"/>
              <a:ea typeface="楷体" panose="02010609060101010101" pitchFamily="49" charset="-122"/>
            </a:endParaRPr>
          </a:p>
          <a:p>
            <a:pPr marL="914400" lvl="1" indent="-457200">
              <a:spcBef>
                <a:spcPts val="400"/>
              </a:spcBef>
              <a:buFont typeface="Times New Roman" panose="02020603050405020304" pitchFamily="18" charset="0"/>
              <a:buChar char="─"/>
            </a:pPr>
            <a:r>
              <a:rPr lang="zh-CN" altLang="en-US" sz="2000" b="1" dirty="0">
                <a:solidFill>
                  <a:srgbClr val="FF0000"/>
                </a:solidFill>
                <a:latin typeface="楷体" panose="02010609060101010101" pitchFamily="49" charset="-122"/>
                <a:ea typeface="楷体" panose="02010609060101010101" pitchFamily="49" charset="-122"/>
              </a:rPr>
              <a:t>曲面曲线造型</a:t>
            </a:r>
            <a:r>
              <a:rPr lang="zh-CN" altLang="en-US" sz="2000" b="1" dirty="0">
                <a:latin typeface="楷体" panose="02010609060101010101" pitchFamily="49" charset="-122"/>
                <a:ea typeface="楷体" panose="02010609060101010101" pitchFamily="49" charset="-122"/>
              </a:rPr>
              <a:t>：研究在计算机中表示、控制曲面曲线</a:t>
            </a:r>
            <a:endParaRPr lang="en-US" altLang="zh-CN" sz="2000" b="1" dirty="0">
              <a:latin typeface="楷体" panose="02010609060101010101" pitchFamily="49" charset="-122"/>
              <a:ea typeface="楷体" panose="02010609060101010101" pitchFamily="49" charset="-122"/>
            </a:endParaRPr>
          </a:p>
          <a:p>
            <a:pPr marL="914400" lvl="1" indent="-457200">
              <a:spcBef>
                <a:spcPts val="400"/>
              </a:spcBef>
              <a:buFont typeface="Times New Roman" panose="02020603050405020304" pitchFamily="18" charset="0"/>
              <a:buChar char="─"/>
            </a:pPr>
            <a:r>
              <a:rPr lang="zh-CN" altLang="en-US" sz="2000" b="1" dirty="0">
                <a:solidFill>
                  <a:srgbClr val="FF0000"/>
                </a:solidFill>
                <a:latin typeface="楷体" panose="02010609060101010101" pitchFamily="49" charset="-122"/>
                <a:ea typeface="楷体" panose="02010609060101010101" pitchFamily="49" charset="-122"/>
              </a:rPr>
              <a:t>自然景物模拟</a:t>
            </a:r>
            <a:r>
              <a:rPr lang="zh-CN" altLang="en-US" sz="2000" dirty="0"/>
              <a:t>：</a:t>
            </a:r>
            <a:r>
              <a:rPr lang="zh-CN" altLang="en-US" sz="2000" b="1" dirty="0"/>
              <a:t>模拟如云、流水、树等。该造型技术主要应用在游戏和艺术造型等领域。</a:t>
            </a:r>
            <a:endParaRPr lang="en-US" altLang="zh-CN" sz="2000" b="1" dirty="0">
              <a:latin typeface="楷体" panose="02010609060101010101" pitchFamily="49" charset="-122"/>
              <a:ea typeface="楷体" panose="02010609060101010101" pitchFamily="49" charset="-122"/>
            </a:endParaRPr>
          </a:p>
        </p:txBody>
      </p:sp>
      <p:pic>
        <p:nvPicPr>
          <p:cNvPr id="2052" name="Picture 6" descr="wireframe"/>
          <p:cNvPicPr>
            <a:picLocks noChangeAspect="1"/>
          </p:cNvPicPr>
          <p:nvPr/>
        </p:nvPicPr>
        <p:blipFill>
          <a:blip r:embed="rId1"/>
          <a:stretch>
            <a:fillRect/>
          </a:stretch>
        </p:blipFill>
        <p:spPr>
          <a:xfrm>
            <a:off x="6731953" y="2708593"/>
            <a:ext cx="1008062" cy="1387475"/>
          </a:xfrm>
          <a:prstGeom prst="rect">
            <a:avLst/>
          </a:prstGeom>
          <a:noFill/>
          <a:ln w="9525">
            <a:noFill/>
          </a:ln>
        </p:spPr>
      </p:pic>
      <p:pic>
        <p:nvPicPr>
          <p:cNvPr id="2053" name="Picture 5" descr="surface"/>
          <p:cNvPicPr>
            <a:picLocks noChangeAspect="1"/>
          </p:cNvPicPr>
          <p:nvPr/>
        </p:nvPicPr>
        <p:blipFill>
          <a:blip r:embed="rId2"/>
          <a:stretch>
            <a:fillRect/>
          </a:stretch>
        </p:blipFill>
        <p:spPr>
          <a:xfrm>
            <a:off x="8047038" y="2708593"/>
            <a:ext cx="898525" cy="1296987"/>
          </a:xfrm>
          <a:prstGeom prst="rect">
            <a:avLst/>
          </a:prstGeom>
          <a:noFill/>
          <a:ln w="9525">
            <a:noFill/>
          </a:ln>
        </p:spPr>
      </p:pic>
      <p:pic>
        <p:nvPicPr>
          <p:cNvPr id="2054" name="Picture 4" descr="solid"/>
          <p:cNvPicPr>
            <a:picLocks noChangeAspect="1"/>
          </p:cNvPicPr>
          <p:nvPr/>
        </p:nvPicPr>
        <p:blipFill>
          <a:blip r:embed="rId3"/>
          <a:stretch>
            <a:fillRect/>
          </a:stretch>
        </p:blipFill>
        <p:spPr>
          <a:xfrm>
            <a:off x="6848475" y="4005263"/>
            <a:ext cx="1728788" cy="1062037"/>
          </a:xfrm>
          <a:prstGeom prst="rect">
            <a:avLst/>
          </a:prstGeom>
          <a:noFill/>
          <a:ln w="9525">
            <a:noFill/>
          </a:ln>
        </p:spPr>
      </p:pic>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ym typeface="+mn-ea"/>
              </a:rPr>
              <a:t>6.2 </a:t>
            </a:r>
            <a:r>
              <a:rPr lang="zh-CN" altLang="en-US" b="1" dirty="0">
                <a:sym typeface="+mn-ea"/>
              </a:rPr>
              <a:t>三维造型方法</a:t>
            </a:r>
            <a:endParaRPr lang="zh-CN" altLang="en-US"/>
          </a:p>
        </p:txBody>
      </p:sp>
      <p:sp>
        <p:nvSpPr>
          <p:cNvPr id="3" name="内容占位符 2"/>
          <p:cNvSpPr>
            <a:spLocks noGrp="1"/>
          </p:cNvSpPr>
          <p:nvPr>
            <p:ph idx="1"/>
          </p:nvPr>
        </p:nvSpPr>
        <p:spPr/>
        <p:txBody>
          <a:bodyPr/>
          <a:lstStyle/>
          <a:p>
            <a:r>
              <a:rPr lang="zh-CN" altLang="en-US"/>
              <a:t>表示方法和构造方法</a:t>
            </a:r>
            <a:endParaRPr lang="zh-CN" altLang="en-US"/>
          </a:p>
        </p:txBody>
      </p:sp>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vert="horz" wrap="square" lIns="91440" tIns="45720" rIns="91440" bIns="45720" anchor="ctr" anchorCtr="0"/>
          <a:lstStyle/>
          <a:p>
            <a:r>
              <a:rPr lang="en-US" altLang="zh-CN" b="1" dirty="0"/>
              <a:t>6.2 </a:t>
            </a:r>
            <a:r>
              <a:rPr lang="zh-CN" altLang="en-US" b="1" dirty="0"/>
              <a:t>三维造型方法</a:t>
            </a:r>
            <a:r>
              <a:rPr lang="en-US" altLang="zh-CN" b="1" dirty="0"/>
              <a:t>—</a:t>
            </a:r>
            <a:r>
              <a:rPr lang="zh-CN" altLang="en-US" b="1" dirty="0"/>
              <a:t>表示方法</a:t>
            </a:r>
            <a:endParaRPr lang="zh-CN" altLang="en-US" b="1" dirty="0"/>
          </a:p>
        </p:txBody>
      </p:sp>
      <p:sp>
        <p:nvSpPr>
          <p:cNvPr id="6147" name="内容占位符 2"/>
          <p:cNvSpPr>
            <a:spLocks noGrp="1"/>
          </p:cNvSpPr>
          <p:nvPr>
            <p:ph idx="1"/>
          </p:nvPr>
        </p:nvSpPr>
        <p:spPr>
          <a:xfrm>
            <a:off x="250825" y="1412875"/>
            <a:ext cx="8863013" cy="471328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8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表示方法（根据应用需要进行分类）</a:t>
            </a:r>
            <a:endParaRPr kumimoji="0" lang="en-US" altLang="zh-CN" sz="28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647700" marR="0" lvl="1"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defRPr/>
            </a:pPr>
            <a:r>
              <a:rPr kumimoji="0" lang="zh-CN" altLang="en-US" sz="26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边界表示法：用边界表示包裹住的三维实体空间</a:t>
            </a:r>
            <a:r>
              <a:rPr kumimoji="0" lang="en-US" altLang="zh-CN" sz="26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a:t>
            </a:r>
            <a:r>
              <a:rPr kumimoji="0" lang="zh-CN" altLang="en-US" sz="26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多边形网格</a:t>
            </a:r>
            <a:endParaRPr kumimoji="0" lang="zh-CN" altLang="en-US" sz="26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1104900" marR="0" lvl="2"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defRPr/>
            </a:pPr>
            <a:r>
              <a:rPr kumimoji="0" lang="zh-CN" altLang="en-US"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多边形网格表示：快速硬件绘制，纹理和光照</a:t>
            </a:r>
            <a:endParaRPr kumimoji="0" lang="zh-CN" altLang="en-US"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1104900" marR="0" lvl="2"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defRPr/>
            </a:pPr>
            <a:r>
              <a:rPr kumimoji="0" lang="zh-CN" altLang="en-US"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曲线曲面表示：参数方程</a:t>
            </a:r>
            <a:endParaRPr kumimoji="0" lang="zh-CN" altLang="en-US" sz="24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p:txBody>
      </p:sp>
      <p:pic>
        <p:nvPicPr>
          <p:cNvPr id="4100" name="Picture 2" descr="物体的多边形表示"/>
          <p:cNvPicPr>
            <a:picLocks noChangeAspect="1"/>
          </p:cNvPicPr>
          <p:nvPr/>
        </p:nvPicPr>
        <p:blipFill>
          <a:blip r:embed="rId1"/>
          <a:stretch>
            <a:fillRect/>
          </a:stretch>
        </p:blipFill>
        <p:spPr>
          <a:xfrm>
            <a:off x="4787900" y="3789045"/>
            <a:ext cx="4001135" cy="2498725"/>
          </a:xfrm>
          <a:prstGeom prst="rect">
            <a:avLst/>
          </a:prstGeom>
          <a:noFill/>
          <a:ln w="9525">
            <a:noFill/>
          </a:ln>
        </p:spPr>
      </p:pic>
      <p:sp>
        <p:nvSpPr>
          <p:cNvPr id="4102" name="TextBox 8"/>
          <p:cNvSpPr txBox="1"/>
          <p:nvPr/>
        </p:nvSpPr>
        <p:spPr>
          <a:xfrm>
            <a:off x="6155690" y="6453505"/>
            <a:ext cx="1368425" cy="3381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1" indent="0" eaLnBrk="1" hangingPunct="1">
              <a:spcBef>
                <a:spcPct val="0"/>
              </a:spcBef>
              <a:buNone/>
            </a:pPr>
            <a:r>
              <a:rPr lang="zh-CN" altLang="en-US" sz="1600" b="1" dirty="0"/>
              <a:t>边界表示</a:t>
            </a:r>
            <a:endParaRPr lang="zh-CN" altLang="en-US" sz="1600" b="1" dirty="0"/>
          </a:p>
        </p:txBody>
      </p:sp>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ym typeface="+mn-ea"/>
              </a:rPr>
              <a:t>6.2 </a:t>
            </a:r>
            <a:r>
              <a:rPr lang="zh-CN" altLang="en-US" b="1" dirty="0">
                <a:sym typeface="+mn-ea"/>
              </a:rPr>
              <a:t>三维造型方法</a:t>
            </a:r>
            <a:r>
              <a:rPr lang="en-US" altLang="zh-CN" b="1" dirty="0">
                <a:sym typeface="+mn-ea"/>
              </a:rPr>
              <a:t>—</a:t>
            </a:r>
            <a:r>
              <a:rPr lang="zh-CN" altLang="en-US" b="1" dirty="0">
                <a:sym typeface="+mn-ea"/>
              </a:rPr>
              <a:t>表示方法</a:t>
            </a:r>
            <a:endParaRPr lang="zh-CN" altLang="en-US"/>
          </a:p>
        </p:txBody>
      </p:sp>
      <p:sp>
        <p:nvSpPr>
          <p:cNvPr id="3" name="内容占位符 2"/>
          <p:cNvSpPr>
            <a:spLocks noGrp="1"/>
          </p:cNvSpPr>
          <p:nvPr>
            <p:ph idx="1"/>
          </p:nvPr>
        </p:nvSpPr>
        <p:spPr/>
        <p:txBody>
          <a:bodyPr/>
          <a:lstStyle/>
          <a:p>
            <a:pPr marL="647700" marR="0" lvl="1"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defRPr/>
            </a:pPr>
            <a:r>
              <a:rPr lang="en-US" altLang="zh-CN" sz="2800" b="1" noProof="0" smtClean="0">
                <a:ln>
                  <a:noFill/>
                </a:ln>
                <a:effectLst/>
                <a:uLnTx/>
                <a:uFillTx/>
                <a:sym typeface="+mn-ea"/>
              </a:rPr>
              <a:t> CSG</a:t>
            </a:r>
            <a:r>
              <a:rPr lang="zh-CN" altLang="en-US" sz="2800" b="1" noProof="0" smtClean="0">
                <a:ln>
                  <a:noFill/>
                </a:ln>
                <a:effectLst/>
                <a:uLnTx/>
                <a:uFillTx/>
                <a:sym typeface="+mn-ea"/>
              </a:rPr>
              <a:t>：</a:t>
            </a:r>
            <a:r>
              <a:rPr lang="zh-CN" altLang="en-US" sz="2800" dirty="0">
                <a:sym typeface="+mn-ea"/>
              </a:rPr>
              <a:t>构造实体几何法</a:t>
            </a:r>
            <a:endParaRPr lang="zh-CN" altLang="en-US" sz="2800" b="1" noProof="0" smtClean="0">
              <a:ln>
                <a:noFill/>
              </a:ln>
              <a:effectLst/>
              <a:uLnTx/>
              <a:uFillTx/>
              <a:sym typeface="+mn-ea"/>
            </a:endParaRPr>
          </a:p>
          <a:p>
            <a:pPr marL="647700" marR="0" lvl="1"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defRPr/>
            </a:pPr>
            <a:r>
              <a:rPr lang="zh-CN" altLang="en-US" sz="2800" b="1" noProof="0" smtClean="0">
                <a:ln>
                  <a:noFill/>
                </a:ln>
                <a:effectLst/>
                <a:uLnTx/>
                <a:uFillTx/>
                <a:sym typeface="+mn-ea"/>
              </a:rPr>
              <a:t> 空间细分法：通过基本的空间元素表示对象</a:t>
            </a:r>
            <a:endParaRPr kumimoji="0" lang="zh-CN" altLang="en-US" sz="28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1104900" marR="0" lvl="2"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defRPr/>
            </a:pPr>
            <a:r>
              <a:rPr lang="zh-CN" altLang="en-US" b="1" noProof="0" smtClean="0">
                <a:ln>
                  <a:noFill/>
                </a:ln>
                <a:effectLst/>
                <a:uLnTx/>
                <a:uFillTx/>
                <a:sym typeface="+mn-ea"/>
              </a:rPr>
              <a:t>八叉树、体素表示</a:t>
            </a:r>
            <a:endParaRPr lang="zh-CN" altLang="en-US" b="1" noProof="0" smtClean="0">
              <a:ln>
                <a:noFill/>
              </a:ln>
              <a:effectLst/>
              <a:uLnTx/>
              <a:uFillTx/>
              <a:sym typeface="+mn-ea"/>
            </a:endParaRPr>
          </a:p>
          <a:p>
            <a:pPr marL="1104900" marR="0" lvl="2"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defRPr/>
            </a:pPr>
            <a:r>
              <a:rPr lang="zh-CN" altLang="en-US" b="1" noProof="0" smtClean="0">
                <a:ln>
                  <a:noFill/>
                </a:ln>
                <a:effectLst/>
                <a:uLnTx/>
                <a:uFillTx/>
                <a:sym typeface="+mn-ea"/>
              </a:rPr>
              <a:t>数据结构简单</a:t>
            </a:r>
            <a:endParaRPr lang="zh-CN" altLang="en-US" b="1" noProof="0" smtClean="0">
              <a:ln>
                <a:noFill/>
              </a:ln>
              <a:effectLst/>
              <a:uLnTx/>
              <a:uFillTx/>
              <a:sym typeface="+mn-ea"/>
            </a:endParaRPr>
          </a:p>
          <a:p>
            <a:pPr marL="1104900" marR="0" lvl="2"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defRPr/>
            </a:pPr>
            <a:r>
              <a:rPr kumimoji="0" lang="zh-CN" altLang="en-US"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冗余度大、变换难、不精确</a:t>
            </a:r>
            <a:endParaRPr kumimoji="0" lang="en-US" altLang="zh-CN"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endParaRPr kumimoji="0" lang="en-US" altLang="zh-CN"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p:txBody>
      </p:sp>
      <p:pic>
        <p:nvPicPr>
          <p:cNvPr id="4101" name="Picture 5"/>
          <p:cNvPicPr>
            <a:picLocks noChangeAspect="1"/>
          </p:cNvPicPr>
          <p:nvPr>
            <p:custDataLst>
              <p:tags r:id="rId1"/>
            </p:custDataLst>
          </p:nvPr>
        </p:nvPicPr>
        <p:blipFill>
          <a:blip r:embed="rId2"/>
          <a:stretch>
            <a:fillRect/>
          </a:stretch>
        </p:blipFill>
        <p:spPr>
          <a:xfrm>
            <a:off x="6084570" y="4822825"/>
            <a:ext cx="3190875" cy="1787525"/>
          </a:xfrm>
          <a:prstGeom prst="rect">
            <a:avLst/>
          </a:prstGeom>
          <a:noFill/>
          <a:ln w="9525">
            <a:noFill/>
          </a:ln>
        </p:spPr>
      </p:pic>
      <p:sp>
        <p:nvSpPr>
          <p:cNvPr id="4103" name="TextBox 9"/>
          <p:cNvSpPr txBox="1"/>
          <p:nvPr>
            <p:custDataLst>
              <p:tags r:id="rId3"/>
            </p:custDataLst>
          </p:nvPr>
        </p:nvSpPr>
        <p:spPr>
          <a:xfrm>
            <a:off x="6156008" y="6503670"/>
            <a:ext cx="1368425" cy="3381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1" indent="0" eaLnBrk="1" hangingPunct="1">
              <a:spcBef>
                <a:spcPct val="0"/>
              </a:spcBef>
              <a:buNone/>
            </a:pPr>
            <a:r>
              <a:rPr lang="zh-CN" altLang="en-US" sz="1600" b="1" dirty="0"/>
              <a:t>体素表示</a:t>
            </a:r>
            <a:endParaRPr lang="zh-CN" altLang="en-US" sz="1600" b="1" dirty="0"/>
          </a:p>
        </p:txBody>
      </p:sp>
      <p:sp>
        <p:nvSpPr>
          <p:cNvPr id="4104" name="TextBox 6"/>
          <p:cNvSpPr txBox="1"/>
          <p:nvPr>
            <p:custDataLst>
              <p:tags r:id="rId4"/>
            </p:custDataLst>
          </p:nvPr>
        </p:nvSpPr>
        <p:spPr>
          <a:xfrm>
            <a:off x="6148388" y="6610350"/>
            <a:ext cx="2995612" cy="1857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r>
              <a:rPr lang="en-US" altLang="zh-CN" sz="300" b="1" dirty="0"/>
              <a:t>https://blog.csdn.net/pizi0475/article/details/7933736?spm=1001.2101.3001.6650.3&amp;utm_medium=distribute.pc_relevant.none-task-blog-2%7Edefault%7ECTRLIST%7Edefault-3.essearch_pc_relevant&amp;depth_1-utm_source=distribute.pc_relevant.none-task-blog-2%7Edefault%7ECTRLIST%7Edefault-3.essearch_pc_relevant</a:t>
            </a:r>
            <a:endParaRPr lang="zh-CN" altLang="en-US" sz="300" b="1" dirty="0"/>
          </a:p>
        </p:txBody>
      </p:sp>
      <p:pic>
        <p:nvPicPr>
          <p:cNvPr id="101" name="图片 100"/>
          <p:cNvPicPr/>
          <p:nvPr/>
        </p:nvPicPr>
        <p:blipFill>
          <a:blip r:embed="rId5"/>
          <a:stretch>
            <a:fillRect/>
          </a:stretch>
        </p:blipFill>
        <p:spPr>
          <a:xfrm>
            <a:off x="35560" y="4797425"/>
            <a:ext cx="2503170" cy="1734820"/>
          </a:xfrm>
          <a:prstGeom prst="rect">
            <a:avLst/>
          </a:prstGeom>
          <a:noFill/>
          <a:ln w="9525">
            <a:noFill/>
          </a:ln>
        </p:spPr>
      </p:pic>
      <p:pic>
        <p:nvPicPr>
          <p:cNvPr id="102" name="图片 101"/>
          <p:cNvPicPr/>
          <p:nvPr>
            <p:custDataLst>
              <p:tags r:id="rId6"/>
            </p:custDataLst>
          </p:nvPr>
        </p:nvPicPr>
        <p:blipFill>
          <a:blip r:embed="rId7"/>
          <a:stretch>
            <a:fillRect/>
          </a:stretch>
        </p:blipFill>
        <p:spPr>
          <a:xfrm>
            <a:off x="2988310" y="4869180"/>
            <a:ext cx="2827020" cy="1079500"/>
          </a:xfrm>
          <a:prstGeom prst="rect">
            <a:avLst/>
          </a:prstGeom>
          <a:noFill/>
          <a:ln w="9525">
            <a:noFill/>
          </a:ln>
        </p:spPr>
      </p:pic>
    </p:spTree>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a:xfrm>
            <a:off x="395288" y="188913"/>
            <a:ext cx="8229600" cy="1143000"/>
          </a:xfrm>
        </p:spPr>
        <p:txBody>
          <a:bodyPr vert="horz" wrap="square" lIns="91440" tIns="45720" rIns="91440" bIns="45720" anchor="ctr" anchorCtr="0"/>
          <a:lstStyle/>
          <a:p>
            <a:r>
              <a:rPr lang="en-US" altLang="zh-CN" b="1" dirty="0"/>
              <a:t>6.2.2 </a:t>
            </a:r>
            <a:r>
              <a:rPr lang="zh-CN" altLang="en-US" b="1" dirty="0"/>
              <a:t>构造方法</a:t>
            </a:r>
            <a:endParaRPr lang="zh-CN" altLang="en-US" dirty="0"/>
          </a:p>
        </p:txBody>
      </p:sp>
      <p:sp>
        <p:nvSpPr>
          <p:cNvPr id="5123" name="内容占位符 2"/>
          <p:cNvSpPr>
            <a:spLocks noGrp="1"/>
          </p:cNvSpPr>
          <p:nvPr>
            <p:ph idx="1"/>
          </p:nvPr>
        </p:nvSpPr>
        <p:spPr>
          <a:xfrm>
            <a:off x="250825" y="1125538"/>
            <a:ext cx="8642350" cy="4856162"/>
          </a:xfrm>
        </p:spPr>
        <p:txBody>
          <a:bodyPr vert="horz" wrap="square" lIns="91440" tIns="45720" rIns="91440" bIns="45720" anchor="t" anchorCtr="0"/>
          <a:lstStyle/>
          <a:p>
            <a:r>
              <a:rPr lang="zh-CN" altLang="en-US">
                <a:sym typeface="+mn-ea"/>
              </a:rPr>
              <a:t>有些系统会兼有多种构造方法</a:t>
            </a:r>
            <a:endParaRPr lang="zh-CN" altLang="en-US">
              <a:sym typeface="+mn-ea"/>
            </a:endParaRPr>
          </a:p>
          <a:p>
            <a:r>
              <a:rPr lang="zh-CN" altLang="en-US" dirty="0"/>
              <a:t>构造方法</a:t>
            </a:r>
            <a:endParaRPr lang="en-US" altLang="zh-CN" dirty="0"/>
          </a:p>
          <a:p>
            <a:pPr lvl="1"/>
            <a:r>
              <a:rPr lang="zh-CN" altLang="en-US" dirty="0"/>
              <a:t>构造实体几何法</a:t>
            </a:r>
            <a:r>
              <a:rPr lang="en-US" altLang="zh-CN" dirty="0"/>
              <a:t>CSG</a:t>
            </a:r>
            <a:r>
              <a:rPr lang="zh-CN" altLang="en-US" dirty="0">
                <a:sym typeface="+mn-ea"/>
              </a:rPr>
              <a:t>（</a:t>
            </a:r>
            <a:r>
              <a:rPr lang="en-US" altLang="zh-CN" dirty="0">
                <a:sym typeface="+mn-ea"/>
              </a:rPr>
              <a:t>Constructive Solid Geometry</a:t>
            </a:r>
            <a:r>
              <a:rPr lang="zh-CN" altLang="en-US" dirty="0">
                <a:sym typeface="+mn-ea"/>
              </a:rPr>
              <a:t>，</a:t>
            </a:r>
            <a:r>
              <a:rPr lang="en-US" altLang="zh-CN" dirty="0">
                <a:sym typeface="+mn-ea"/>
              </a:rPr>
              <a:t>CSG</a:t>
            </a:r>
            <a:r>
              <a:rPr lang="zh-CN" altLang="en-US" dirty="0">
                <a:sym typeface="+mn-ea"/>
              </a:rPr>
              <a:t>）</a:t>
            </a:r>
            <a:endParaRPr lang="en-US" altLang="zh-CN" dirty="0"/>
          </a:p>
          <a:p>
            <a:pPr lvl="2"/>
            <a:r>
              <a:rPr lang="zh-CN" altLang="en-US" dirty="0"/>
              <a:t>使用简单图形如立方体、圆柱体、球体、圆锥等作为</a:t>
            </a:r>
            <a:r>
              <a:rPr lang="zh-CN" altLang="en-US" b="1" noProof="0" smtClean="0">
                <a:ln>
                  <a:noFill/>
                </a:ln>
                <a:effectLst/>
                <a:uLnTx/>
                <a:uFillTx/>
                <a:sym typeface="+mn-ea"/>
              </a:rPr>
              <a:t>基本体素</a:t>
            </a:r>
            <a:r>
              <a:rPr lang="zh-CN" altLang="en-US" dirty="0"/>
              <a:t>，对</a:t>
            </a:r>
            <a:r>
              <a:rPr lang="zh-CN" altLang="en-US" b="1" noProof="0" smtClean="0">
                <a:ln>
                  <a:noFill/>
                </a:ln>
                <a:effectLst/>
                <a:uLnTx/>
                <a:uFillTx/>
                <a:sym typeface="+mn-ea"/>
              </a:rPr>
              <a:t>基本体素</a:t>
            </a:r>
            <a:r>
              <a:rPr lang="zh-CN" altLang="en-US" dirty="0"/>
              <a:t>进行几何运算如并集、交集以及补集以构造新的物体模型</a:t>
            </a:r>
            <a:endParaRPr lang="zh-CN" altLang="en-US" dirty="0"/>
          </a:p>
          <a:p>
            <a:pPr lvl="1"/>
            <a:r>
              <a:rPr lang="zh-CN" altLang="en-US" dirty="0"/>
              <a:t>扫描法</a:t>
            </a:r>
            <a:endParaRPr lang="en-US" altLang="zh-CN" dirty="0"/>
          </a:p>
          <a:p>
            <a:pPr lvl="2"/>
            <a:r>
              <a:rPr lang="zh-CN" altLang="en-US" dirty="0"/>
              <a:t>将空间点、边或面沿路径扫描以获得三维物体</a:t>
            </a:r>
            <a:endParaRPr lang="zh-CN" altLang="en-US" dirty="0"/>
          </a:p>
        </p:txBody>
      </p:sp>
      <p:pic>
        <p:nvPicPr>
          <p:cNvPr id="5124" name="图片 2"/>
          <p:cNvPicPr>
            <a:picLocks noChangeAspect="1"/>
          </p:cNvPicPr>
          <p:nvPr/>
        </p:nvPicPr>
        <p:blipFill>
          <a:blip r:embed="rId1"/>
          <a:stretch>
            <a:fillRect/>
          </a:stretch>
        </p:blipFill>
        <p:spPr>
          <a:xfrm>
            <a:off x="7379970" y="4869180"/>
            <a:ext cx="1635760" cy="1944370"/>
          </a:xfrm>
          <a:prstGeom prst="rect">
            <a:avLst/>
          </a:prstGeom>
          <a:noFill/>
          <a:ln w="9525">
            <a:noFill/>
          </a:ln>
        </p:spPr>
      </p:pic>
      <p:sp>
        <p:nvSpPr>
          <p:cNvPr id="5125" name="TextBox 9"/>
          <p:cNvSpPr txBox="1"/>
          <p:nvPr/>
        </p:nvSpPr>
        <p:spPr>
          <a:xfrm>
            <a:off x="6156325" y="6383020"/>
            <a:ext cx="1000760" cy="3371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1" indent="0" eaLnBrk="1" hangingPunct="1">
              <a:spcBef>
                <a:spcPct val="0"/>
              </a:spcBef>
              <a:buNone/>
            </a:pPr>
            <a:r>
              <a:rPr lang="zh-CN" altLang="en-US" sz="1600" b="1" dirty="0"/>
              <a:t>扫描法</a:t>
            </a:r>
            <a:endParaRPr lang="zh-CN" altLang="en-US" sz="1600" b="1" dirty="0"/>
          </a:p>
        </p:txBody>
      </p:sp>
      <p:pic>
        <p:nvPicPr>
          <p:cNvPr id="4105" name="Picture 9" descr="交集"/>
          <p:cNvPicPr>
            <a:picLocks noChangeAspect="1"/>
          </p:cNvPicPr>
          <p:nvPr>
            <p:custDataLst>
              <p:tags r:id="rId2"/>
            </p:custDataLst>
          </p:nvPr>
        </p:nvPicPr>
        <p:blipFill>
          <a:blip r:embed="rId3"/>
          <a:stretch>
            <a:fillRect/>
          </a:stretch>
        </p:blipFill>
        <p:spPr>
          <a:xfrm>
            <a:off x="3057525" y="5218113"/>
            <a:ext cx="1520825" cy="1139825"/>
          </a:xfrm>
          <a:prstGeom prst="rect">
            <a:avLst/>
          </a:prstGeom>
          <a:noFill/>
          <a:ln w="9525">
            <a:noFill/>
          </a:ln>
        </p:spPr>
      </p:pic>
      <p:pic>
        <p:nvPicPr>
          <p:cNvPr id="4106" name="Picture 5" descr="并集"/>
          <p:cNvPicPr>
            <a:picLocks noChangeAspect="1"/>
          </p:cNvPicPr>
          <p:nvPr>
            <p:custDataLst>
              <p:tags r:id="rId4"/>
            </p:custDataLst>
          </p:nvPr>
        </p:nvPicPr>
        <p:blipFill>
          <a:blip r:embed="rId5"/>
          <a:stretch>
            <a:fillRect/>
          </a:stretch>
        </p:blipFill>
        <p:spPr>
          <a:xfrm>
            <a:off x="1042988" y="5218113"/>
            <a:ext cx="1519237" cy="1139825"/>
          </a:xfrm>
          <a:prstGeom prst="rect">
            <a:avLst/>
          </a:prstGeom>
          <a:noFill/>
          <a:ln w="9525">
            <a:noFill/>
          </a:ln>
        </p:spPr>
      </p:pic>
      <p:pic>
        <p:nvPicPr>
          <p:cNvPr id="4107" name="Picture 7" descr="补集"/>
          <p:cNvPicPr>
            <a:picLocks noChangeAspect="1"/>
          </p:cNvPicPr>
          <p:nvPr>
            <p:custDataLst>
              <p:tags r:id="rId6"/>
            </p:custDataLst>
          </p:nvPr>
        </p:nvPicPr>
        <p:blipFill>
          <a:blip r:embed="rId7"/>
          <a:srcRect l="14391" r="20988"/>
          <a:stretch>
            <a:fillRect/>
          </a:stretch>
        </p:blipFill>
        <p:spPr>
          <a:xfrm>
            <a:off x="2562225" y="5218113"/>
            <a:ext cx="1003300" cy="1163637"/>
          </a:xfrm>
          <a:prstGeom prst="rect">
            <a:avLst/>
          </a:prstGeom>
          <a:noFill/>
          <a:ln w="9525">
            <a:noFill/>
          </a:ln>
        </p:spPr>
      </p:pic>
      <p:sp>
        <p:nvSpPr>
          <p:cNvPr id="4108" name="TextBox 9"/>
          <p:cNvSpPr txBox="1"/>
          <p:nvPr>
            <p:custDataLst>
              <p:tags r:id="rId8"/>
            </p:custDataLst>
          </p:nvPr>
        </p:nvSpPr>
        <p:spPr>
          <a:xfrm>
            <a:off x="2057400" y="6381750"/>
            <a:ext cx="1878013" cy="3381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1" indent="0" eaLnBrk="1" hangingPunct="1">
              <a:spcBef>
                <a:spcPct val="0"/>
              </a:spcBef>
              <a:buNone/>
            </a:pPr>
            <a:r>
              <a:rPr lang="zh-CN" altLang="en-US" sz="1600" b="1" dirty="0"/>
              <a:t>构造实体几何表示</a:t>
            </a:r>
            <a:endParaRPr lang="zh-CN" altLang="en-US" sz="1600" b="1" dirty="0"/>
          </a:p>
        </p:txBody>
      </p:sp>
    </p:spTree>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ym typeface="+mn-ea"/>
              </a:rPr>
              <a:t>6.2.2 </a:t>
            </a:r>
            <a:r>
              <a:rPr lang="zh-CN" altLang="en-US" b="1" dirty="0">
                <a:sym typeface="+mn-ea"/>
              </a:rPr>
              <a:t>构造方法</a:t>
            </a:r>
            <a:r>
              <a:rPr lang="en-US" altLang="zh-CN" b="1" dirty="0">
                <a:sym typeface="+mn-ea"/>
              </a:rPr>
              <a:t>—</a:t>
            </a:r>
            <a:r>
              <a:rPr lang="zh-CN" altLang="en-US" b="1" dirty="0">
                <a:sym typeface="+mn-ea"/>
              </a:rPr>
              <a:t>边界</a:t>
            </a:r>
            <a:r>
              <a:rPr lang="zh-CN" altLang="en-US" b="1" dirty="0">
                <a:latin typeface="楷体" panose="02010609060101010101" pitchFamily="49" charset="-122"/>
                <a:ea typeface="楷体" panose="02010609060101010101" pitchFamily="49" charset="-122"/>
                <a:sym typeface="+mn-ea"/>
              </a:rPr>
              <a:t>表示</a:t>
            </a:r>
            <a:endParaRPr lang="zh-CN" altLang="en-US"/>
          </a:p>
        </p:txBody>
      </p:sp>
      <p:sp>
        <p:nvSpPr>
          <p:cNvPr id="3" name="内容占位符 2"/>
          <p:cNvSpPr>
            <a:spLocks noGrp="1"/>
          </p:cNvSpPr>
          <p:nvPr>
            <p:ph idx="1"/>
          </p:nvPr>
        </p:nvSpPr>
        <p:spPr>
          <a:xfrm>
            <a:off x="337185" y="1124585"/>
            <a:ext cx="8430260" cy="4827905"/>
          </a:xfrm>
        </p:spPr>
        <p:txBody>
          <a:bodyPr/>
          <a:lstStyle/>
          <a:p>
            <a:pPr latinLnBrk="0">
              <a:lnSpc>
                <a:spcPct val="130000"/>
              </a:lnSpc>
              <a:spcBef>
                <a:spcPts val="0"/>
              </a:spcBef>
              <a:buNone/>
            </a:pPr>
            <a:r>
              <a:rPr lang="en-US" altLang="en-US" sz="2800" b="1" u="sng" dirty="0">
                <a:solidFill>
                  <a:schemeClr val="accent2"/>
                </a:solidFill>
                <a:latin typeface="楷体" panose="02010609060101010101" pitchFamily="49" charset="-122"/>
                <a:ea typeface="楷体" panose="02010609060101010101" pitchFamily="49" charset="-122"/>
                <a:sym typeface="+mn-ea"/>
              </a:rPr>
              <a:t>边界表示</a:t>
            </a:r>
            <a:r>
              <a:rPr lang="en-US" altLang="en-US" sz="2800" b="1" dirty="0">
                <a:latin typeface="楷体" panose="02010609060101010101" pitchFamily="49" charset="-122"/>
                <a:ea typeface="楷体" panose="02010609060101010101" pitchFamily="49" charset="-122"/>
                <a:sym typeface="+mn-ea"/>
              </a:rPr>
              <a:t> </a:t>
            </a:r>
            <a:r>
              <a:rPr lang="en-US" altLang="zh-CN" dirty="0">
                <a:sym typeface="+mn-ea"/>
              </a:rPr>
              <a:t>Boundary Representation, BR(Brep)</a:t>
            </a:r>
            <a:endParaRPr lang="en-US" altLang="zh-CN" sz="2800" b="1" dirty="0">
              <a:latin typeface="楷体" panose="02010609060101010101" pitchFamily="49" charset="-122"/>
              <a:ea typeface="楷体" panose="02010609060101010101" pitchFamily="49" charset="-122"/>
            </a:endParaRPr>
          </a:p>
          <a:p>
            <a:pPr latinLnBrk="0">
              <a:lnSpc>
                <a:spcPct val="110000"/>
              </a:lnSpc>
              <a:spcBef>
                <a:spcPts val="0"/>
              </a:spcBef>
            </a:pPr>
            <a:r>
              <a:rPr lang="en-US" altLang="en-US" sz="2800" b="1" dirty="0">
                <a:latin typeface="楷体" panose="02010609060101010101" pitchFamily="49" charset="-122"/>
                <a:ea typeface="楷体" panose="02010609060101010101" pitchFamily="49" charset="-122"/>
                <a:sym typeface="+mn-ea"/>
              </a:rPr>
              <a:t>通过描述实体边界来表示实体，是描述实体的最常用的方法。</a:t>
            </a:r>
            <a:endParaRPr lang="en-US" altLang="en-US" sz="2800" b="1" dirty="0">
              <a:latin typeface="楷体" panose="02010609060101010101" pitchFamily="49" charset="-122"/>
              <a:ea typeface="楷体" panose="02010609060101010101" pitchFamily="49" charset="-122"/>
              <a:sym typeface="+mn-ea"/>
            </a:endParaRPr>
          </a:p>
          <a:p>
            <a:pPr lvl="1" latinLnBrk="0">
              <a:lnSpc>
                <a:spcPct val="110000"/>
              </a:lnSpc>
              <a:spcBef>
                <a:spcPts val="0"/>
              </a:spcBef>
            </a:pPr>
            <a:r>
              <a:rPr lang="en-US" altLang="en-US" sz="2400" dirty="0">
                <a:latin typeface="楷体" panose="02010609060101010101" pitchFamily="49" charset="-122"/>
                <a:ea typeface="楷体" panose="02010609060101010101" pitchFamily="49" charset="-122"/>
                <a:sym typeface="+mn-ea"/>
              </a:rPr>
              <a:t>是几何造型中最成熟、无二义的表示法</a:t>
            </a:r>
            <a:endParaRPr lang="en-US" altLang="en-US" sz="2400" dirty="0">
              <a:latin typeface="楷体" panose="02010609060101010101" pitchFamily="49" charset="-122"/>
              <a:ea typeface="楷体" panose="02010609060101010101" pitchFamily="49" charset="-122"/>
              <a:sym typeface="+mn-ea"/>
            </a:endParaRPr>
          </a:p>
          <a:p>
            <a:pPr lvl="1" latinLnBrk="0">
              <a:lnSpc>
                <a:spcPct val="110000"/>
              </a:lnSpc>
              <a:spcBef>
                <a:spcPts val="0"/>
              </a:spcBef>
            </a:pPr>
            <a:r>
              <a:rPr lang="en-US" altLang="zh-CN" sz="2400" dirty="0">
                <a:latin typeface="楷体" panose="02010609060101010101" pitchFamily="49" charset="-122"/>
                <a:ea typeface="楷体" panose="02010609060101010101" pitchFamily="49" charset="-122"/>
              </a:rPr>
              <a:t>实体用一组封闭的面组成，而每个面又由它所在的曲面的定义加上其边界来表示，面的边界是边的并集，而边又是由点来表示的。</a:t>
            </a:r>
            <a:endParaRPr lang="en-US" altLang="zh-CN" sz="2400" dirty="0">
              <a:latin typeface="楷体" panose="02010609060101010101" pitchFamily="49" charset="-122"/>
              <a:ea typeface="楷体" panose="02010609060101010101" pitchFamily="49" charset="-122"/>
            </a:endParaRPr>
          </a:p>
          <a:p>
            <a:pPr latinLnBrk="0">
              <a:lnSpc>
                <a:spcPct val="110000"/>
              </a:lnSpc>
              <a:spcBef>
                <a:spcPts val="0"/>
              </a:spcBef>
            </a:pPr>
            <a:r>
              <a:rPr lang="en-US" altLang="en-US" sz="2800" b="1" dirty="0">
                <a:latin typeface="楷体" panose="02010609060101010101" pitchFamily="49" charset="-122"/>
                <a:ea typeface="楷体" panose="02010609060101010101" pitchFamily="49" charset="-122"/>
                <a:sym typeface="+mn-ea"/>
              </a:rPr>
              <a:t>边界表示的基本元素：面、边、顶点(</a:t>
            </a:r>
            <a:r>
              <a:rPr lang="en-US" altLang="en-US" sz="2800" b="1" dirty="0">
                <a:solidFill>
                  <a:srgbClr val="0000FF"/>
                </a:solidFill>
                <a:latin typeface="楷体" panose="02010609060101010101" pitchFamily="49" charset="-122"/>
                <a:ea typeface="楷体" panose="02010609060101010101" pitchFamily="49" charset="-122"/>
                <a:sym typeface="+mn-ea"/>
              </a:rPr>
              <a:t>几何信息</a:t>
            </a:r>
            <a:r>
              <a:rPr lang="en-US" altLang="en-US" sz="2800" b="1" dirty="0">
                <a:latin typeface="楷体" panose="02010609060101010101" pitchFamily="49" charset="-122"/>
                <a:ea typeface="楷体" panose="02010609060101010101" pitchFamily="49" charset="-122"/>
                <a:sym typeface="+mn-ea"/>
              </a:rPr>
              <a:t>)以及它们之间的联系(</a:t>
            </a:r>
            <a:r>
              <a:rPr lang="en-US" altLang="en-US" sz="2800" b="1" dirty="0">
                <a:solidFill>
                  <a:srgbClr val="0000FF"/>
                </a:solidFill>
                <a:latin typeface="楷体" panose="02010609060101010101" pitchFamily="49" charset="-122"/>
                <a:ea typeface="楷体" panose="02010609060101010101" pitchFamily="49" charset="-122"/>
                <a:sym typeface="+mn-ea"/>
              </a:rPr>
              <a:t>拓扑信息</a:t>
            </a:r>
            <a:r>
              <a:rPr lang="en-US" altLang="en-US" sz="2800" b="1" dirty="0">
                <a:latin typeface="楷体" panose="02010609060101010101" pitchFamily="49" charset="-122"/>
                <a:ea typeface="楷体" panose="02010609060101010101" pitchFamily="49" charset="-122"/>
                <a:sym typeface="+mn-ea"/>
              </a:rPr>
              <a:t>)</a:t>
            </a:r>
            <a:endParaRPr lang="en-US" altLang="en-US" sz="2800" b="1" dirty="0">
              <a:latin typeface="楷体" panose="02010609060101010101" pitchFamily="49" charset="-122"/>
              <a:ea typeface="楷体" panose="02010609060101010101" pitchFamily="49" charset="-122"/>
            </a:endParaRPr>
          </a:p>
          <a:p>
            <a:pPr marL="744855" lvl="1" indent="0" latinLnBrk="0">
              <a:lnSpc>
                <a:spcPct val="110000"/>
              </a:lnSpc>
              <a:spcBef>
                <a:spcPts val="0"/>
              </a:spcBef>
            </a:pPr>
            <a:r>
              <a:rPr lang="en-US" altLang="en-US" dirty="0">
                <a:latin typeface="楷体" panose="02010609060101010101" pitchFamily="49" charset="-122"/>
                <a:ea typeface="楷体" panose="02010609060101010101" pitchFamily="49" charset="-122"/>
                <a:sym typeface="+mn-ea"/>
              </a:rPr>
              <a:t> 平面多面体主要用顶点坐标来表示几何信息，用点、边、面之间的索引关系来表示拓扑信息，便于图形信息的查找</a:t>
            </a:r>
            <a:endParaRPr lang="en-US" altLang="en-US" dirty="0">
              <a:latin typeface="楷体" panose="02010609060101010101" pitchFamily="49" charset="-122"/>
              <a:ea typeface="楷体" panose="02010609060101010101" pitchFamily="49" charset="-122"/>
            </a:endParaRPr>
          </a:p>
        </p:txBody>
      </p:sp>
    </p:spTree>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内容占位符 2"/>
          <p:cNvSpPr>
            <a:spLocks noGrp="1"/>
          </p:cNvSpPr>
          <p:nvPr>
            <p:ph idx="1"/>
          </p:nvPr>
        </p:nvSpPr>
        <p:spPr>
          <a:xfrm>
            <a:off x="250825" y="1412875"/>
            <a:ext cx="8435975" cy="4713288"/>
          </a:xfrm>
        </p:spPr>
        <p:txBody>
          <a:bodyPr vert="horz" wrap="square" lIns="91440" tIns="45720" rIns="91440" bIns="45720" anchor="t" anchorCtr="0"/>
          <a:lstStyle/>
          <a:p>
            <a:pPr latinLnBrk="0">
              <a:spcBef>
                <a:spcPts val="600"/>
              </a:spcBef>
            </a:pPr>
            <a:r>
              <a:rPr lang="zh-CN" altLang="en-US" sz="2600" dirty="0"/>
              <a:t>边界表示</a:t>
            </a:r>
            <a:endParaRPr lang="en-US" altLang="zh-CN" sz="2600" dirty="0"/>
          </a:p>
          <a:p>
            <a:pPr lvl="1" latinLnBrk="0">
              <a:spcBef>
                <a:spcPts val="600"/>
              </a:spcBef>
            </a:pPr>
            <a:r>
              <a:rPr lang="zh-CN" altLang="en-US" sz="2225" dirty="0"/>
              <a:t>优点：</a:t>
            </a:r>
            <a:endParaRPr lang="zh-CN" altLang="en-US" sz="2225" dirty="0"/>
          </a:p>
          <a:p>
            <a:pPr lvl="2" latinLnBrk="0">
              <a:spcBef>
                <a:spcPts val="600"/>
              </a:spcBef>
            </a:pPr>
            <a:r>
              <a:rPr lang="zh-CN" altLang="en-US" sz="2225" dirty="0"/>
              <a:t>1. 有较多的关于面、边、点及其相互关系的信息。</a:t>
            </a:r>
            <a:endParaRPr lang="zh-CN" altLang="en-US" sz="2225" dirty="0"/>
          </a:p>
          <a:p>
            <a:pPr lvl="2" latinLnBrk="0">
              <a:spcBef>
                <a:spcPts val="600"/>
              </a:spcBef>
            </a:pPr>
            <a:r>
              <a:rPr lang="zh-CN" altLang="en-US" sz="2225" dirty="0"/>
              <a:t>2. 有利于生成线框图、投影图，有利于计算几何特性。</a:t>
            </a:r>
            <a:endParaRPr lang="zh-CN" altLang="en-US" sz="2225" dirty="0"/>
          </a:p>
          <a:p>
            <a:pPr lvl="1" latinLnBrk="0">
              <a:spcBef>
                <a:spcPts val="600"/>
              </a:spcBef>
            </a:pPr>
            <a:r>
              <a:rPr lang="zh-CN" altLang="en-US" sz="2225" dirty="0"/>
              <a:t>局限：</a:t>
            </a:r>
            <a:endParaRPr lang="zh-CN" altLang="en-US" sz="2225" dirty="0"/>
          </a:p>
          <a:p>
            <a:pPr lvl="2" latinLnBrk="0">
              <a:spcBef>
                <a:spcPts val="600"/>
              </a:spcBef>
            </a:pPr>
            <a:r>
              <a:rPr lang="zh-CN" altLang="en-US" sz="2225" dirty="0"/>
              <a:t>对几何物体的整体描述能力相对较差，无法提供关于实体生成过程的历史信息，也无法记录组成几何体的基本体素的元素的原始数据，</a:t>
            </a:r>
            <a:endParaRPr lang="zh-CN" altLang="en-US" sz="2225" dirty="0"/>
          </a:p>
          <a:p>
            <a:pPr lvl="2" latinLnBrk="0">
              <a:spcBef>
                <a:spcPts val="600"/>
              </a:spcBef>
            </a:pPr>
            <a:r>
              <a:rPr lang="zh-CN" altLang="en-US" sz="2225" dirty="0"/>
              <a:t>描述物体所需信息量较多，边界表达法的表达形式不唯一</a:t>
            </a:r>
            <a:endParaRPr lang="zh-CN" altLang="en-US" sz="2600" dirty="0"/>
          </a:p>
        </p:txBody>
      </p:sp>
      <p:sp>
        <p:nvSpPr>
          <p:cNvPr id="6151" name="标题 8"/>
          <p:cNvSpPr txBox="1"/>
          <p:nvPr/>
        </p:nvSpPr>
        <p:spPr>
          <a:xfrm>
            <a:off x="395288" y="608013"/>
            <a:ext cx="8229600" cy="731837"/>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algn="ctr">
              <a:spcBef>
                <a:spcPct val="0"/>
              </a:spcBef>
              <a:buFontTx/>
              <a:buNone/>
            </a:pPr>
            <a:r>
              <a:rPr lang="en-US" altLang="zh-CN" sz="3200" b="1" dirty="0"/>
              <a:t>6.2.2 </a:t>
            </a:r>
            <a:r>
              <a:rPr lang="zh-CN" altLang="en-US" sz="3200" b="1" dirty="0"/>
              <a:t>构造方法</a:t>
            </a:r>
            <a:r>
              <a:rPr lang="en-US" altLang="zh-CN" sz="3200" b="1" dirty="0"/>
              <a:t>—</a:t>
            </a:r>
            <a:r>
              <a:rPr lang="zh-CN" altLang="en-US" sz="3200" b="1" dirty="0"/>
              <a:t>边界</a:t>
            </a:r>
            <a:r>
              <a:rPr lang="zh-CN" altLang="en-US" sz="3200" b="1" dirty="0">
                <a:latin typeface="楷体" panose="02010609060101010101" pitchFamily="49" charset="-122"/>
                <a:ea typeface="楷体" panose="02010609060101010101" pitchFamily="49" charset="-122"/>
              </a:rPr>
              <a:t>表示</a:t>
            </a:r>
            <a:endParaRPr lang="zh-CN" altLang="en-US" sz="2400" dirty="0">
              <a:latin typeface="楷体" panose="02010609060101010101" pitchFamily="49" charset="-122"/>
              <a:ea typeface="楷体" panose="02010609060101010101" pitchFamily="49" charset="-122"/>
            </a:endParaRPr>
          </a:p>
        </p:txBody>
      </p:sp>
    </p:spTree>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ym typeface="+mn-ea"/>
              </a:rPr>
              <a:t>6.3 </a:t>
            </a:r>
            <a:r>
              <a:rPr lang="zh-CN" altLang="en-US" b="1" dirty="0">
                <a:sym typeface="+mn-ea"/>
              </a:rPr>
              <a:t>多边形</a:t>
            </a:r>
            <a:r>
              <a:rPr lang="zh-CN" altLang="en-US" dirty="0">
                <a:latin typeface="楷体" panose="02010609060101010101" pitchFamily="49" charset="-122"/>
                <a:ea typeface="楷体" panose="02010609060101010101" pitchFamily="49" charset="-122"/>
                <a:sym typeface="+mn-ea"/>
              </a:rPr>
              <a:t>网格表示</a:t>
            </a:r>
            <a:endParaRPr lang="zh-CN" altLang="en-US"/>
          </a:p>
        </p:txBody>
      </p:sp>
      <p:sp>
        <p:nvSpPr>
          <p:cNvPr id="3" name="内容占位符 2"/>
          <p:cNvSpPr>
            <a:spLocks noGrp="1"/>
          </p:cNvSpPr>
          <p:nvPr>
            <p:ph idx="1"/>
          </p:nvPr>
        </p:nvSpPr>
        <p:spPr>
          <a:xfrm>
            <a:off x="323850" y="1340485"/>
            <a:ext cx="8489315" cy="4859655"/>
          </a:xfrm>
        </p:spPr>
        <p:txBody>
          <a:bodyPr/>
          <a:lstStyle/>
          <a:p>
            <a:pPr latinLnBrk="0">
              <a:spcBef>
                <a:spcPts val="600"/>
              </a:spcBef>
            </a:pPr>
            <a:r>
              <a:rPr lang="zh-CN" altLang="en-US" sz="2800" dirty="0">
                <a:sym typeface="+mn-ea"/>
              </a:rPr>
              <a:t>目前最主流的三维模型表示方法</a:t>
            </a:r>
            <a:endParaRPr lang="en-US" altLang="zh-CN" sz="2800" dirty="0"/>
          </a:p>
          <a:p>
            <a:pPr latinLnBrk="0">
              <a:spcBef>
                <a:spcPts val="600"/>
              </a:spcBef>
            </a:pPr>
            <a:r>
              <a:rPr lang="zh-CN" altLang="en-US" sz="2800" dirty="0">
                <a:sym typeface="+mn-ea"/>
              </a:rPr>
              <a:t>通过许多多边形面片来表示三维模型</a:t>
            </a:r>
            <a:endParaRPr lang="zh-CN" altLang="en-US" sz="2800" dirty="0"/>
          </a:p>
          <a:p>
            <a:pPr marL="1104900" marR="0" lvl="2"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defRPr/>
            </a:pPr>
            <a:r>
              <a:rPr lang="zh-CN" altLang="en-US" sz="2800" noProof="0" smtClean="0">
                <a:ln>
                  <a:noFill/>
                </a:ln>
                <a:effectLst/>
                <a:uLnTx/>
                <a:uFillTx/>
                <a:sym typeface="+mn-ea"/>
              </a:rPr>
              <a:t>便于处理、交互设计和修改</a:t>
            </a:r>
            <a:endParaRPr kumimoji="0" lang="zh-CN" altLang="en-US" sz="28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1104900" marR="0" lvl="2"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defRPr/>
            </a:pPr>
            <a:r>
              <a:rPr lang="zh-CN" altLang="en-US" sz="2800" noProof="0" smtClean="0">
                <a:ln>
                  <a:noFill/>
                </a:ln>
                <a:effectLst/>
                <a:uLnTx/>
                <a:uFillTx/>
                <a:sym typeface="+mn-ea"/>
              </a:rPr>
              <a:t>渲染方便</a:t>
            </a:r>
            <a:endParaRPr lang="zh-CN" altLang="en-US" sz="2800" noProof="0" smtClean="0">
              <a:ln>
                <a:noFill/>
              </a:ln>
              <a:effectLst/>
              <a:uLnTx/>
              <a:uFillTx/>
              <a:sym typeface="+mn-ea"/>
            </a:endParaRPr>
          </a:p>
          <a:p>
            <a:pPr marL="1104900" marR="0" lvl="2"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defRPr/>
            </a:pPr>
            <a:r>
              <a:rPr lang="zh-CN" altLang="en-US" sz="2800" noProof="0" smtClean="0">
                <a:ln>
                  <a:noFill/>
                </a:ln>
                <a:effectLst/>
                <a:uLnTx/>
                <a:uFillTx/>
                <a:sym typeface="+mn-ea"/>
              </a:rPr>
              <a:t>数据结构较复杂</a:t>
            </a:r>
            <a:endParaRPr lang="zh-CN" altLang="en-US" sz="2800" noProof="0" smtClean="0">
              <a:ln>
                <a:noFill/>
              </a:ln>
              <a:effectLst/>
              <a:uLnTx/>
              <a:uFillTx/>
              <a:sym typeface="+mn-ea"/>
            </a:endParaRPr>
          </a:p>
          <a:p>
            <a:endParaRPr lang="zh-CN" altLang="en-US"/>
          </a:p>
        </p:txBody>
      </p:sp>
      <p:pic>
        <p:nvPicPr>
          <p:cNvPr id="4" name="Picture 2" descr="https://pic1.zhimg.com/80/128405873c272c80a67898dea91f6bc6_720w.jpg"/>
          <p:cNvPicPr>
            <a:picLocks noChangeAspect="1"/>
          </p:cNvPicPr>
          <p:nvPr>
            <p:custDataLst>
              <p:tags r:id="rId1"/>
            </p:custDataLst>
          </p:nvPr>
        </p:nvPicPr>
        <p:blipFill>
          <a:blip r:embed="rId2"/>
          <a:stretch>
            <a:fillRect/>
          </a:stretch>
        </p:blipFill>
        <p:spPr>
          <a:xfrm>
            <a:off x="1115378" y="4293235"/>
            <a:ext cx="2503487" cy="2339975"/>
          </a:xfrm>
          <a:prstGeom prst="rect">
            <a:avLst/>
          </a:prstGeom>
          <a:noFill/>
          <a:ln w="9525">
            <a:noFill/>
          </a:ln>
        </p:spPr>
      </p:pic>
      <p:pic>
        <p:nvPicPr>
          <p:cNvPr id="5" name="Picture 2"/>
          <p:cNvPicPr>
            <a:picLocks noChangeAspect="1"/>
          </p:cNvPicPr>
          <p:nvPr>
            <p:custDataLst>
              <p:tags r:id="rId3"/>
            </p:custDataLst>
          </p:nvPr>
        </p:nvPicPr>
        <p:blipFill>
          <a:blip r:embed="rId4"/>
          <a:srcRect l="4445" t="24579" r="4630" b="5103"/>
          <a:stretch>
            <a:fillRect/>
          </a:stretch>
        </p:blipFill>
        <p:spPr>
          <a:xfrm>
            <a:off x="4293235" y="3789045"/>
            <a:ext cx="4519930" cy="2581910"/>
          </a:xfrm>
          <a:prstGeom prst="rect">
            <a:avLst/>
          </a:prstGeom>
          <a:noFill/>
          <a:ln w="9525">
            <a:noFill/>
          </a:ln>
        </p:spPr>
      </p:pic>
    </p:spTree>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ctr" anchorCtr="0"/>
          <a:lstStyle/>
          <a:p>
            <a:pPr>
              <a:buNone/>
            </a:pPr>
            <a:endParaRPr lang="zh-CN" altLang="en-US" dirty="0"/>
          </a:p>
        </p:txBody>
      </p:sp>
      <p:sp>
        <p:nvSpPr>
          <p:cNvPr id="7171" name="内容占位符 2"/>
          <p:cNvSpPr>
            <a:spLocks noGrp="1"/>
          </p:cNvSpPr>
          <p:nvPr>
            <p:ph idx="1"/>
          </p:nvPr>
        </p:nvSpPr>
        <p:spPr/>
        <p:txBody>
          <a:bodyPr vert="horz" wrap="square" lIns="91440" tIns="45720" rIns="91440" bIns="45720" anchor="t" anchorCtr="0"/>
          <a:lstStyle/>
          <a:p>
            <a:endParaRPr lang="zh-CN" altLang="en-US" dirty="0"/>
          </a:p>
        </p:txBody>
      </p:sp>
      <p:pic>
        <p:nvPicPr>
          <p:cNvPr id="7172" name="Picture 2" descr="https://img-bbs.csdn.net/upload/201504/29/1430297963_273919.jpg"/>
          <p:cNvPicPr>
            <a:picLocks noChangeAspect="1"/>
          </p:cNvPicPr>
          <p:nvPr/>
        </p:nvPicPr>
        <p:blipFill>
          <a:blip r:embed="rId1"/>
          <a:stretch>
            <a:fillRect/>
          </a:stretch>
        </p:blipFill>
        <p:spPr>
          <a:xfrm>
            <a:off x="539750" y="260350"/>
            <a:ext cx="7345363" cy="5727700"/>
          </a:xfrm>
          <a:prstGeom prst="rect">
            <a:avLst/>
          </a:prstGeom>
          <a:noFill/>
          <a:ln w="9525">
            <a:noFill/>
          </a:ln>
        </p:spPr>
      </p:pic>
      <p:sp>
        <p:nvSpPr>
          <p:cNvPr id="7173" name="TextBox 3"/>
          <p:cNvSpPr txBox="1"/>
          <p:nvPr/>
        </p:nvSpPr>
        <p:spPr>
          <a:xfrm>
            <a:off x="2268538" y="6270625"/>
            <a:ext cx="4319587" cy="338138"/>
          </a:xfrm>
          <a:prstGeom prst="rect">
            <a:avLst/>
          </a:prstGeom>
          <a:noFill/>
          <a:ln w="9525">
            <a:noFill/>
          </a:ln>
        </p:spPr>
        <p:txBody>
          <a:bodyPr>
            <a:spAutoFit/>
          </a:bodyPr>
          <a:lstStyle/>
          <a:p>
            <a:r>
              <a:rPr lang="en-US" altLang="zh-CN" sz="1600" dirty="0">
                <a:solidFill>
                  <a:srgbClr val="0000FF"/>
                </a:solidFill>
                <a:latin typeface="Times New Roman" panose="02020603050405020304" pitchFamily="18" charset="0"/>
              </a:rPr>
              <a:t>https://bbs.csdn.net/topics/391025146</a:t>
            </a:r>
            <a:endParaRPr lang="zh-CN" altLang="en-US" sz="1600" dirty="0">
              <a:solidFill>
                <a:srgbClr val="0000FF"/>
              </a:solidFill>
              <a:latin typeface="Times New Roman" panose="02020603050405020304" pitchFamily="18" charset="0"/>
            </a:endParaRPr>
          </a:p>
        </p:txBody>
      </p:sp>
      <p:pic>
        <p:nvPicPr>
          <p:cNvPr id="7174" name="Picture 4" descr="https://img-bbs.csdn.net/upload/201504/29/1430275606_909086.jpg"/>
          <p:cNvPicPr>
            <a:picLocks noChangeAspect="1"/>
          </p:cNvPicPr>
          <p:nvPr/>
        </p:nvPicPr>
        <p:blipFill>
          <a:blip r:embed="rId2"/>
          <a:stretch>
            <a:fillRect/>
          </a:stretch>
        </p:blipFill>
        <p:spPr>
          <a:xfrm>
            <a:off x="3708400" y="3068638"/>
            <a:ext cx="3698875" cy="2786062"/>
          </a:xfrm>
          <a:prstGeom prst="rect">
            <a:avLst/>
          </a:prstGeom>
          <a:noFill/>
          <a:ln w="9525">
            <a:noFill/>
          </a:ln>
        </p:spPr>
      </p:pic>
    </p:spTree>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p:cNvSpPr>
          <p:nvPr>
            <p:ph type="title"/>
          </p:nvPr>
        </p:nvSpPr>
        <p:spPr>
          <a:xfrm>
            <a:off x="468313" y="115888"/>
            <a:ext cx="8229600" cy="936625"/>
          </a:xfrm>
        </p:spPr>
        <p:txBody>
          <a:bodyPr vert="horz" wrap="square" lIns="91440" tIns="45720" rIns="91440" bIns="45720" anchor="ctr" anchorCtr="0"/>
          <a:lstStyle/>
          <a:p>
            <a:r>
              <a:rPr lang="en-US" altLang="zh-CN" b="1" dirty="0"/>
              <a:t>6.3.1</a:t>
            </a:r>
            <a:r>
              <a:rPr lang="zh-CN" altLang="en-US" b="1" dirty="0"/>
              <a:t> 基本几何元素</a:t>
            </a:r>
            <a:endParaRPr lang="zh-CN" altLang="en-US" b="1" dirty="0"/>
          </a:p>
        </p:txBody>
      </p:sp>
      <p:sp>
        <p:nvSpPr>
          <p:cNvPr id="2" name="Rectangle 3"/>
          <p:cNvSpPr>
            <a:spLocks noGrp="1"/>
          </p:cNvSpPr>
          <p:nvPr>
            <p:ph type="body" idx="4294967295"/>
          </p:nvPr>
        </p:nvSpPr>
        <p:spPr>
          <a:xfrm>
            <a:off x="250825" y="1079500"/>
            <a:ext cx="8699500" cy="5256213"/>
          </a:xfrm>
        </p:spPr>
        <p:txBody>
          <a:bodyPr vert="horz" wrap="square" lIns="91440" tIns="45720" rIns="91440" bIns="45720" numCol="1" anchor="t" anchorCtr="0" compatLnSpc="1"/>
          <a:lstStyle/>
          <a:p>
            <a:pPr marL="431800" marR="0" lvl="0" indent="-360045" algn="l" defTabSz="914400" rtl="0" eaLnBrk="0" fontAlgn="base" latinLnBrk="0" hangingPunct="0">
              <a:lnSpc>
                <a:spcPct val="120000"/>
              </a:lnSpc>
              <a:spcBef>
                <a:spcPts val="600"/>
              </a:spcBef>
              <a:spcAft>
                <a:spcPct val="0"/>
              </a:spcAft>
              <a:buClrTx/>
              <a:buSzTx/>
              <a:buFont typeface="Arial" panose="020B0604020202020204" pitchFamily="34" charset="0"/>
              <a:buChar char="•"/>
              <a:defRPr/>
            </a:pPr>
            <a:r>
              <a:rPr kumimoji="0" lang="zh-CN" altLang="en-US" sz="2400" b="1" i="0" u="sng"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rPr>
              <a:t>基本</a:t>
            </a:r>
            <a:r>
              <a:rPr kumimoji="0" lang="zh-CN" altLang="en-US" sz="2400" b="1" i="0" u="sng"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几何</a:t>
            </a:r>
            <a:r>
              <a:rPr kumimoji="0" lang="zh-CN" altLang="en-US" sz="2400" b="1" i="0" u="sng"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rPr>
              <a:t>元素：点</a:t>
            </a:r>
            <a:r>
              <a:rPr kumimoji="0" lang="zh-CN" altLang="en-US" sz="2400" b="1" i="0" u="sng"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，边</a:t>
            </a:r>
            <a:r>
              <a:rPr kumimoji="0" lang="zh-CN" altLang="en-US" sz="2400" b="1" i="0" u="sng"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rPr>
              <a:t>，</a:t>
            </a:r>
            <a:r>
              <a:rPr kumimoji="0" lang="zh-CN" altLang="en-US" sz="2400" b="1" i="0" u="sng"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环，</a:t>
            </a:r>
            <a:r>
              <a:rPr kumimoji="0" lang="zh-CN" altLang="en-US" sz="2400" b="1" i="0" u="sng"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rPr>
              <a:t>面，体</a:t>
            </a:r>
            <a:endParaRPr kumimoji="0" lang="en-US" altLang="zh-CN" sz="2400" b="1" i="0" u="sng"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831850" marR="0" lvl="1" indent="-360045" algn="l" defTabSz="914400" rtl="0" eaLnBrk="0" fontAlgn="base" latinLnBrk="0" hangingPunct="0">
              <a:lnSpc>
                <a:spcPct val="110000"/>
              </a:lnSpc>
              <a:spcBef>
                <a:spcPts val="400"/>
              </a:spcBef>
              <a:spcAft>
                <a:spcPct val="0"/>
              </a:spcAft>
              <a:buClrTx/>
              <a:buSzTx/>
              <a:buFont typeface="Arial" panose="020B0604020202020204" pitchFamily="34" charset="0"/>
              <a:buChar char="–"/>
              <a:defRPr/>
            </a:pPr>
            <a:r>
              <a:rPr kumimoji="0" lang="zh-CN" altLang="en-US"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点：</a:t>
            </a:r>
            <a:r>
              <a:rPr kumimoji="0" lang="zh-CN" altLang="en-US"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rPr>
              <a:t>最基本的零维几何元素</a:t>
            </a:r>
            <a:endParaRPr kumimoji="0" lang="en-US" altLang="zh-CN"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endParaRPr>
          </a:p>
          <a:p>
            <a:pPr marL="831850" marR="0" lvl="1" indent="-360045" algn="l" defTabSz="914400" rtl="0" eaLnBrk="0" fontAlgn="base" latinLnBrk="0" hangingPunct="0">
              <a:lnSpc>
                <a:spcPct val="110000"/>
              </a:lnSpc>
              <a:spcBef>
                <a:spcPts val="400"/>
              </a:spcBef>
              <a:spcAft>
                <a:spcPct val="0"/>
              </a:spcAft>
              <a:buClrTx/>
              <a:buSzTx/>
              <a:buFont typeface="Arial" panose="020B0604020202020204" pitchFamily="34" charset="0"/>
              <a:buChar char="–"/>
              <a:defRPr/>
            </a:pPr>
            <a:r>
              <a:rPr kumimoji="0" lang="zh-CN" altLang="en-US"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边：</a:t>
            </a:r>
            <a:r>
              <a:rPr kumimoji="0" lang="zh-CN" altLang="en-US"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rPr>
              <a:t>一维几何元素</a:t>
            </a:r>
            <a:r>
              <a:rPr kumimoji="0" lang="zh-CN" altLang="en-US"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a:t>
            </a:r>
            <a:r>
              <a:rPr kumimoji="0" lang="zh-CN" altLang="en-US"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rPr>
              <a:t>一条边</a:t>
            </a:r>
            <a:r>
              <a:rPr kumimoji="0" lang="zh-CN" altLang="en-US"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由两</a:t>
            </a:r>
            <a:r>
              <a:rPr kumimoji="0" lang="zh-CN" altLang="en-US"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rPr>
              <a:t>个</a:t>
            </a:r>
            <a:r>
              <a:rPr kumimoji="0" lang="zh-CN" altLang="en-US"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端点确定</a:t>
            </a:r>
            <a:r>
              <a:rPr kumimoji="0" lang="zh-CN" altLang="en-US"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rPr>
              <a:t>。</a:t>
            </a:r>
            <a:endParaRPr kumimoji="0" lang="zh-CN" altLang="en-US"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endParaRPr>
          </a:p>
          <a:p>
            <a:pPr marL="831850" marR="0" lvl="1" indent="-360045" algn="l" defTabSz="914400" rtl="0" eaLnBrk="0" fontAlgn="base" latinLnBrk="0" hangingPunct="0">
              <a:lnSpc>
                <a:spcPct val="110000"/>
              </a:lnSpc>
              <a:spcBef>
                <a:spcPts val="400"/>
              </a:spcBef>
              <a:spcAft>
                <a:spcPct val="0"/>
              </a:spcAft>
              <a:buClrTx/>
              <a:buSzTx/>
              <a:buFont typeface="Arial" panose="020B0604020202020204" pitchFamily="34" charset="0"/>
              <a:buChar char="–"/>
              <a:defRPr/>
            </a:pPr>
            <a:r>
              <a:rPr kumimoji="0" lang="zh-CN" altLang="en-US"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rPr>
              <a:t>环：由</a:t>
            </a:r>
            <a:r>
              <a:rPr kumimoji="0" lang="zh-CN" altLang="en-US"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有向边顺序组成的面的</a:t>
            </a:r>
            <a:r>
              <a:rPr kumimoji="0" lang="zh-CN" altLang="en-US"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rPr>
              <a:t>边界</a:t>
            </a:r>
            <a:endParaRPr kumimoji="0" lang="en-US" altLang="zh-CN"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831850" marR="0" lvl="1" indent="-360045" algn="l" defTabSz="914400" rtl="0" eaLnBrk="0" fontAlgn="base" latinLnBrk="0" hangingPunct="0">
              <a:lnSpc>
                <a:spcPct val="110000"/>
              </a:lnSpc>
              <a:spcBef>
                <a:spcPts val="400"/>
              </a:spcBef>
              <a:spcAft>
                <a:spcPct val="0"/>
              </a:spcAft>
              <a:buClrTx/>
              <a:buSzTx/>
              <a:buFont typeface="Arial" panose="020B0604020202020204" pitchFamily="34" charset="0"/>
              <a:buChar char="–"/>
              <a:defRPr/>
            </a:pPr>
            <a:r>
              <a:rPr kumimoji="0" lang="zh-CN" altLang="en-US"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rPr>
              <a:t>面</a:t>
            </a:r>
            <a:r>
              <a:rPr kumimoji="0" lang="zh-CN" altLang="en-US"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：二维几何元素，包括多边形和带孔的</a:t>
            </a:r>
            <a:r>
              <a:rPr kumimoji="0" lang="zh-CN" altLang="en-US"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rPr>
              <a:t>区域</a:t>
            </a:r>
            <a:endParaRPr kumimoji="0" lang="en-US" altLang="zh-CN"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831850" marR="0" lvl="1" indent="-360045" algn="l" defTabSz="914400" rtl="0" eaLnBrk="0" fontAlgn="base" latinLnBrk="0" hangingPunct="0">
              <a:lnSpc>
                <a:spcPct val="110000"/>
              </a:lnSpc>
              <a:spcBef>
                <a:spcPts val="400"/>
              </a:spcBef>
              <a:spcAft>
                <a:spcPct val="0"/>
              </a:spcAft>
              <a:buClrTx/>
              <a:buSzTx/>
              <a:buFont typeface="Arial" panose="020B0604020202020204" pitchFamily="34" charset="0"/>
              <a:buChar char="–"/>
              <a:defRPr/>
            </a:pPr>
            <a:r>
              <a:rPr kumimoji="0" lang="zh-CN" altLang="en-US"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rPr>
              <a:t>体：三维</a:t>
            </a:r>
            <a:r>
              <a:rPr kumimoji="0" lang="zh-CN" altLang="en-US"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几何元素，是由封闭的表面围成的</a:t>
            </a:r>
            <a:r>
              <a:rPr kumimoji="0" lang="zh-CN" altLang="en-US"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rPr>
              <a:t>空间</a:t>
            </a:r>
            <a:endParaRPr kumimoji="0" lang="zh-CN" altLang="en-US"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endParaRPr>
          </a:p>
        </p:txBody>
      </p:sp>
      <p:grpSp>
        <p:nvGrpSpPr>
          <p:cNvPr id="9220" name="Group 26"/>
          <p:cNvGrpSpPr/>
          <p:nvPr/>
        </p:nvGrpSpPr>
        <p:grpSpPr>
          <a:xfrm>
            <a:off x="545783" y="5068888"/>
            <a:ext cx="3097212" cy="1500187"/>
            <a:chOff x="2608" y="2931"/>
            <a:chExt cx="2145" cy="1235"/>
          </a:xfrm>
        </p:grpSpPr>
        <p:grpSp>
          <p:nvGrpSpPr>
            <p:cNvPr id="9232" name="Group 5"/>
            <p:cNvGrpSpPr/>
            <p:nvPr/>
          </p:nvGrpSpPr>
          <p:grpSpPr>
            <a:xfrm>
              <a:off x="2608" y="2931"/>
              <a:ext cx="1622" cy="1235"/>
              <a:chOff x="3458" y="3125"/>
              <a:chExt cx="3600" cy="2309"/>
            </a:xfrm>
          </p:grpSpPr>
          <p:grpSp>
            <p:nvGrpSpPr>
              <p:cNvPr id="9235" name="Group 6"/>
              <p:cNvGrpSpPr/>
              <p:nvPr/>
            </p:nvGrpSpPr>
            <p:grpSpPr>
              <a:xfrm>
                <a:off x="3458" y="3125"/>
                <a:ext cx="3600" cy="2309"/>
                <a:chOff x="3458" y="3125"/>
                <a:chExt cx="3600" cy="2309"/>
              </a:xfrm>
            </p:grpSpPr>
            <p:sp>
              <p:nvSpPr>
                <p:cNvPr id="9246" name="Line 7"/>
                <p:cNvSpPr/>
                <p:nvPr/>
              </p:nvSpPr>
              <p:spPr>
                <a:xfrm flipH="1">
                  <a:off x="3458" y="3125"/>
                  <a:ext cx="626" cy="1087"/>
                </a:xfrm>
                <a:prstGeom prst="line">
                  <a:avLst/>
                </a:prstGeom>
                <a:ln w="9525" cap="flat" cmpd="sng">
                  <a:solidFill>
                    <a:schemeClr val="tx1"/>
                  </a:solidFill>
                  <a:prstDash val="solid"/>
                  <a:headEnd type="none" w="med" len="med"/>
                  <a:tailEnd type="triangle" w="med" len="med"/>
                </a:ln>
              </p:spPr>
            </p:sp>
            <p:sp>
              <p:nvSpPr>
                <p:cNvPr id="9247" name="Line 8"/>
                <p:cNvSpPr/>
                <p:nvPr/>
              </p:nvSpPr>
              <p:spPr>
                <a:xfrm>
                  <a:off x="3458" y="4212"/>
                  <a:ext cx="313" cy="1087"/>
                </a:xfrm>
                <a:prstGeom prst="line">
                  <a:avLst/>
                </a:prstGeom>
                <a:ln w="9525" cap="flat" cmpd="sng">
                  <a:solidFill>
                    <a:schemeClr val="tx1"/>
                  </a:solidFill>
                  <a:prstDash val="solid"/>
                  <a:headEnd type="none" w="med" len="med"/>
                  <a:tailEnd type="triangle" w="med" len="med"/>
                </a:ln>
              </p:spPr>
            </p:sp>
            <p:sp>
              <p:nvSpPr>
                <p:cNvPr id="9248" name="Line 9"/>
                <p:cNvSpPr/>
                <p:nvPr/>
              </p:nvSpPr>
              <p:spPr>
                <a:xfrm>
                  <a:off x="3771" y="5299"/>
                  <a:ext cx="1721" cy="135"/>
                </a:xfrm>
                <a:prstGeom prst="line">
                  <a:avLst/>
                </a:prstGeom>
                <a:ln w="9525" cap="flat" cmpd="sng">
                  <a:solidFill>
                    <a:schemeClr val="tx1"/>
                  </a:solidFill>
                  <a:prstDash val="solid"/>
                  <a:headEnd type="none" w="med" len="med"/>
                  <a:tailEnd type="triangle" w="med" len="med"/>
                </a:ln>
              </p:spPr>
            </p:sp>
            <p:sp>
              <p:nvSpPr>
                <p:cNvPr id="9249" name="Line 10"/>
                <p:cNvSpPr/>
                <p:nvPr/>
              </p:nvSpPr>
              <p:spPr>
                <a:xfrm flipV="1">
                  <a:off x="5492" y="4212"/>
                  <a:ext cx="1566" cy="1222"/>
                </a:xfrm>
                <a:prstGeom prst="line">
                  <a:avLst/>
                </a:prstGeom>
                <a:ln w="9525" cap="flat" cmpd="sng">
                  <a:solidFill>
                    <a:schemeClr val="tx1"/>
                  </a:solidFill>
                  <a:prstDash val="solid"/>
                  <a:headEnd type="none" w="med" len="med"/>
                  <a:tailEnd type="triangle" w="med" len="med"/>
                </a:ln>
              </p:spPr>
            </p:sp>
            <p:sp>
              <p:nvSpPr>
                <p:cNvPr id="9250" name="Line 11"/>
                <p:cNvSpPr/>
                <p:nvPr/>
              </p:nvSpPr>
              <p:spPr>
                <a:xfrm flipH="1" flipV="1">
                  <a:off x="6588" y="3396"/>
                  <a:ext cx="470" cy="816"/>
                </a:xfrm>
                <a:prstGeom prst="line">
                  <a:avLst/>
                </a:prstGeom>
                <a:ln w="9525" cap="flat" cmpd="sng">
                  <a:solidFill>
                    <a:schemeClr val="tx1"/>
                  </a:solidFill>
                  <a:prstDash val="solid"/>
                  <a:headEnd type="none" w="med" len="med"/>
                  <a:tailEnd type="triangle" w="med" len="med"/>
                </a:ln>
              </p:spPr>
            </p:sp>
            <p:sp>
              <p:nvSpPr>
                <p:cNvPr id="9251" name="Line 12"/>
                <p:cNvSpPr/>
                <p:nvPr/>
              </p:nvSpPr>
              <p:spPr>
                <a:xfrm flipH="1">
                  <a:off x="5179" y="3396"/>
                  <a:ext cx="1409" cy="0"/>
                </a:xfrm>
                <a:prstGeom prst="line">
                  <a:avLst/>
                </a:prstGeom>
                <a:ln w="9525" cap="flat" cmpd="sng">
                  <a:solidFill>
                    <a:schemeClr val="tx1"/>
                  </a:solidFill>
                  <a:prstDash val="solid"/>
                  <a:headEnd type="none" w="med" len="med"/>
                  <a:tailEnd type="triangle" w="med" len="med"/>
                </a:ln>
              </p:spPr>
            </p:sp>
            <p:sp>
              <p:nvSpPr>
                <p:cNvPr id="9252" name="Line 13"/>
                <p:cNvSpPr/>
                <p:nvPr/>
              </p:nvSpPr>
              <p:spPr>
                <a:xfrm flipH="1" flipV="1">
                  <a:off x="4084" y="3125"/>
                  <a:ext cx="1095" cy="271"/>
                </a:xfrm>
                <a:prstGeom prst="line">
                  <a:avLst/>
                </a:prstGeom>
                <a:ln w="9525" cap="flat" cmpd="sng">
                  <a:solidFill>
                    <a:schemeClr val="tx1"/>
                  </a:solidFill>
                  <a:prstDash val="solid"/>
                  <a:headEnd type="none" w="med" len="med"/>
                  <a:tailEnd type="triangle" w="med" len="med"/>
                </a:ln>
              </p:spPr>
            </p:sp>
          </p:grpSp>
          <p:sp>
            <p:nvSpPr>
              <p:cNvPr id="9236" name="Line 14"/>
              <p:cNvSpPr/>
              <p:nvPr/>
            </p:nvSpPr>
            <p:spPr>
              <a:xfrm>
                <a:off x="4084" y="3804"/>
                <a:ext cx="626" cy="272"/>
              </a:xfrm>
              <a:prstGeom prst="line">
                <a:avLst/>
              </a:prstGeom>
              <a:ln w="9525" cap="flat" cmpd="sng">
                <a:solidFill>
                  <a:schemeClr val="tx1"/>
                </a:solidFill>
                <a:prstDash val="solid"/>
                <a:headEnd type="none" w="med" len="med"/>
                <a:tailEnd type="triangle" w="med" len="med"/>
              </a:ln>
            </p:spPr>
          </p:sp>
          <p:sp>
            <p:nvSpPr>
              <p:cNvPr id="9237" name="Line 15"/>
              <p:cNvSpPr/>
              <p:nvPr/>
            </p:nvSpPr>
            <p:spPr>
              <a:xfrm flipH="1">
                <a:off x="4240" y="4076"/>
                <a:ext cx="470" cy="543"/>
              </a:xfrm>
              <a:prstGeom prst="line">
                <a:avLst/>
              </a:prstGeom>
              <a:ln w="9525" cap="flat" cmpd="sng">
                <a:solidFill>
                  <a:schemeClr val="tx1"/>
                </a:solidFill>
                <a:prstDash val="solid"/>
                <a:headEnd type="none" w="med" len="med"/>
                <a:tailEnd type="triangle" w="med" len="med"/>
              </a:ln>
            </p:spPr>
          </p:sp>
          <p:sp>
            <p:nvSpPr>
              <p:cNvPr id="9238" name="Line 16"/>
              <p:cNvSpPr/>
              <p:nvPr/>
            </p:nvSpPr>
            <p:spPr>
              <a:xfrm flipH="1" flipV="1">
                <a:off x="3771" y="4347"/>
                <a:ext cx="469" cy="272"/>
              </a:xfrm>
              <a:prstGeom prst="line">
                <a:avLst/>
              </a:prstGeom>
              <a:ln w="9525" cap="flat" cmpd="sng">
                <a:solidFill>
                  <a:schemeClr val="tx1"/>
                </a:solidFill>
                <a:prstDash val="solid"/>
                <a:headEnd type="none" w="med" len="med"/>
                <a:tailEnd type="triangle" w="med" len="med"/>
              </a:ln>
            </p:spPr>
          </p:sp>
          <p:sp>
            <p:nvSpPr>
              <p:cNvPr id="9239" name="Line 17"/>
              <p:cNvSpPr/>
              <p:nvPr/>
            </p:nvSpPr>
            <p:spPr>
              <a:xfrm flipV="1">
                <a:off x="3771" y="3804"/>
                <a:ext cx="313" cy="543"/>
              </a:xfrm>
              <a:prstGeom prst="line">
                <a:avLst/>
              </a:prstGeom>
              <a:ln w="9525" cap="flat" cmpd="sng">
                <a:solidFill>
                  <a:schemeClr val="tx1"/>
                </a:solidFill>
                <a:prstDash val="solid"/>
                <a:headEnd type="none" w="med" len="med"/>
                <a:tailEnd type="triangle" w="med" len="med"/>
              </a:ln>
            </p:spPr>
          </p:sp>
          <p:sp>
            <p:nvSpPr>
              <p:cNvPr id="9240" name="Line 18"/>
              <p:cNvSpPr/>
              <p:nvPr/>
            </p:nvSpPr>
            <p:spPr>
              <a:xfrm flipV="1">
                <a:off x="4866" y="4076"/>
                <a:ext cx="313" cy="407"/>
              </a:xfrm>
              <a:prstGeom prst="line">
                <a:avLst/>
              </a:prstGeom>
              <a:ln w="9525" cap="flat" cmpd="sng">
                <a:solidFill>
                  <a:schemeClr val="tx1"/>
                </a:solidFill>
                <a:prstDash val="solid"/>
                <a:headEnd type="none" w="med" len="med"/>
                <a:tailEnd type="triangle" w="med" len="med"/>
              </a:ln>
            </p:spPr>
          </p:sp>
          <p:sp>
            <p:nvSpPr>
              <p:cNvPr id="9241" name="Line 19"/>
              <p:cNvSpPr/>
              <p:nvPr/>
            </p:nvSpPr>
            <p:spPr>
              <a:xfrm flipV="1">
                <a:off x="5179" y="3532"/>
                <a:ext cx="470" cy="544"/>
              </a:xfrm>
              <a:prstGeom prst="line">
                <a:avLst/>
              </a:prstGeom>
              <a:ln w="9525" cap="flat" cmpd="sng">
                <a:solidFill>
                  <a:schemeClr val="tx1"/>
                </a:solidFill>
                <a:prstDash val="solid"/>
                <a:headEnd type="none" w="med" len="med"/>
                <a:tailEnd type="triangle" w="med" len="med"/>
              </a:ln>
            </p:spPr>
          </p:sp>
          <p:sp>
            <p:nvSpPr>
              <p:cNvPr id="9242" name="Line 20"/>
              <p:cNvSpPr/>
              <p:nvPr/>
            </p:nvSpPr>
            <p:spPr>
              <a:xfrm>
                <a:off x="5649" y="3532"/>
                <a:ext cx="783" cy="272"/>
              </a:xfrm>
              <a:prstGeom prst="line">
                <a:avLst/>
              </a:prstGeom>
              <a:ln w="9525" cap="flat" cmpd="sng">
                <a:solidFill>
                  <a:schemeClr val="tx1"/>
                </a:solidFill>
                <a:prstDash val="solid"/>
                <a:headEnd type="none" w="med" len="med"/>
                <a:tailEnd type="triangle" w="med" len="med"/>
              </a:ln>
            </p:spPr>
          </p:sp>
          <p:sp>
            <p:nvSpPr>
              <p:cNvPr id="9243" name="Line 21"/>
              <p:cNvSpPr/>
              <p:nvPr/>
            </p:nvSpPr>
            <p:spPr>
              <a:xfrm flipH="1">
                <a:off x="5962" y="3804"/>
                <a:ext cx="470" cy="815"/>
              </a:xfrm>
              <a:prstGeom prst="line">
                <a:avLst/>
              </a:prstGeom>
              <a:ln w="9525" cap="flat" cmpd="sng">
                <a:solidFill>
                  <a:schemeClr val="tx1"/>
                </a:solidFill>
                <a:prstDash val="solid"/>
                <a:headEnd type="none" w="med" len="med"/>
                <a:tailEnd type="triangle" w="med" len="med"/>
              </a:ln>
            </p:spPr>
          </p:sp>
          <p:sp>
            <p:nvSpPr>
              <p:cNvPr id="9244" name="Line 22"/>
              <p:cNvSpPr/>
              <p:nvPr/>
            </p:nvSpPr>
            <p:spPr>
              <a:xfrm flipH="1">
                <a:off x="5179" y="4619"/>
                <a:ext cx="783" cy="0"/>
              </a:xfrm>
              <a:prstGeom prst="line">
                <a:avLst/>
              </a:prstGeom>
              <a:ln w="9525" cap="flat" cmpd="sng">
                <a:solidFill>
                  <a:schemeClr val="tx1"/>
                </a:solidFill>
                <a:prstDash val="solid"/>
                <a:headEnd type="none" w="med" len="med"/>
                <a:tailEnd type="triangle" w="med" len="med"/>
              </a:ln>
            </p:spPr>
          </p:sp>
          <p:sp>
            <p:nvSpPr>
              <p:cNvPr id="9245" name="Line 23"/>
              <p:cNvSpPr/>
              <p:nvPr/>
            </p:nvSpPr>
            <p:spPr>
              <a:xfrm flipH="1" flipV="1">
                <a:off x="4866" y="4483"/>
                <a:ext cx="313" cy="136"/>
              </a:xfrm>
              <a:prstGeom prst="line">
                <a:avLst/>
              </a:prstGeom>
              <a:ln w="9525" cap="flat" cmpd="sng">
                <a:solidFill>
                  <a:schemeClr val="tx1"/>
                </a:solidFill>
                <a:prstDash val="solid"/>
                <a:headEnd type="none" w="med" len="med"/>
                <a:tailEnd type="triangle" w="med" len="med"/>
              </a:ln>
            </p:spPr>
          </p:sp>
        </p:grpSp>
        <p:sp>
          <p:nvSpPr>
            <p:cNvPr id="9233" name="AutoShape 24"/>
            <p:cNvSpPr/>
            <p:nvPr/>
          </p:nvSpPr>
          <p:spPr>
            <a:xfrm>
              <a:off x="4160" y="2931"/>
              <a:ext cx="543" cy="218"/>
            </a:xfrm>
            <a:prstGeom prst="wedgeRoundRectCallout">
              <a:avLst>
                <a:gd name="adj1" fmla="val -60250"/>
                <a:gd name="adj2" fmla="val 90222"/>
                <a:gd name="adj3" fmla="val 16667"/>
              </a:avLst>
            </a:prstGeom>
            <a:solidFill>
              <a:schemeClr val="bg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algn="just" eaLnBrk="1" hangingPunct="1">
                <a:spcBef>
                  <a:spcPct val="0"/>
                </a:spcBef>
                <a:buNone/>
              </a:pPr>
              <a:r>
                <a:rPr lang="zh-CN" altLang="en-US" sz="1800" b="1" dirty="0">
                  <a:solidFill>
                    <a:srgbClr val="0000FF"/>
                  </a:solidFill>
                </a:rPr>
                <a:t>外环</a:t>
              </a:r>
              <a:endParaRPr lang="zh-CN" altLang="en-US" sz="1800" b="1" dirty="0">
                <a:solidFill>
                  <a:srgbClr val="0000FF"/>
                </a:solidFill>
              </a:endParaRPr>
            </a:p>
          </p:txBody>
        </p:sp>
        <p:sp>
          <p:nvSpPr>
            <p:cNvPr id="9234" name="AutoShape 25"/>
            <p:cNvSpPr/>
            <p:nvPr/>
          </p:nvSpPr>
          <p:spPr>
            <a:xfrm>
              <a:off x="4160" y="3730"/>
              <a:ext cx="593" cy="244"/>
            </a:xfrm>
            <a:prstGeom prst="wedgeRoundRectCallout">
              <a:avLst>
                <a:gd name="adj1" fmla="val -120028"/>
                <a:gd name="adj2" fmla="val -55009"/>
                <a:gd name="adj3" fmla="val 16667"/>
              </a:avLst>
            </a:prstGeom>
            <a:solidFill>
              <a:schemeClr val="bg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algn="just" eaLnBrk="1" hangingPunct="1">
                <a:spcBef>
                  <a:spcPct val="0"/>
                </a:spcBef>
                <a:buNone/>
              </a:pPr>
              <a:r>
                <a:rPr lang="zh-CN" altLang="en-US" sz="1800" b="1" dirty="0">
                  <a:solidFill>
                    <a:srgbClr val="0000FF"/>
                  </a:solidFill>
                </a:rPr>
                <a:t>内环</a:t>
              </a:r>
              <a:endParaRPr lang="zh-CN" altLang="en-US" sz="1800" b="1" dirty="0">
                <a:solidFill>
                  <a:srgbClr val="0000FF"/>
                </a:solidFill>
              </a:endParaRPr>
            </a:p>
          </p:txBody>
        </p:sp>
      </p:grpSp>
      <p:pic>
        <p:nvPicPr>
          <p:cNvPr id="9221" name="Picture 4"/>
          <p:cNvPicPr>
            <a:picLocks noChangeAspect="1"/>
          </p:cNvPicPr>
          <p:nvPr/>
        </p:nvPicPr>
        <p:blipFill>
          <a:blip r:embed="rId1"/>
          <a:stretch>
            <a:fillRect/>
          </a:stretch>
        </p:blipFill>
        <p:spPr>
          <a:xfrm>
            <a:off x="6372225" y="3789045"/>
            <a:ext cx="1800225" cy="2849563"/>
          </a:xfrm>
          <a:prstGeom prst="rect">
            <a:avLst/>
          </a:prstGeom>
          <a:noFill/>
          <a:ln w="9525">
            <a:noFill/>
          </a:ln>
        </p:spPr>
      </p:pic>
      <p:grpSp>
        <p:nvGrpSpPr>
          <p:cNvPr id="9222" name="组合 2"/>
          <p:cNvGrpSpPr/>
          <p:nvPr/>
        </p:nvGrpSpPr>
        <p:grpSpPr>
          <a:xfrm>
            <a:off x="4428173" y="4476433"/>
            <a:ext cx="909637" cy="2208212"/>
            <a:chOff x="7200991" y="1672929"/>
            <a:chExt cx="909019" cy="2206824"/>
          </a:xfrm>
        </p:grpSpPr>
        <p:sp>
          <p:nvSpPr>
            <p:cNvPr id="9223" name="Text Box 6"/>
            <p:cNvSpPr txBox="1"/>
            <p:nvPr/>
          </p:nvSpPr>
          <p:spPr>
            <a:xfrm>
              <a:off x="7200991" y="1672929"/>
              <a:ext cx="909019" cy="308472"/>
            </a:xfrm>
            <a:prstGeom prst="rect">
              <a:avLst/>
            </a:prstGeom>
            <a:noFill/>
            <a:ln w="9525" cap="flat" cmpd="sng">
              <a:solidFill>
                <a:schemeClr val="tx1"/>
              </a:solidFill>
              <a:prstDash val="solid"/>
              <a:miter/>
              <a:headEnd type="none" w="med" len="med"/>
              <a:tailEnd type="none" w="med" len="med"/>
            </a:ln>
          </p:spPr>
          <p:txBody>
            <a:bodyPr lIns="92075" tIns="46038" rIns="92075" bIns="46038">
              <a:spAutoFit/>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algn="ctr" eaLnBrk="1" hangingPunct="1">
                <a:spcBef>
                  <a:spcPct val="50000"/>
                </a:spcBef>
                <a:buClr>
                  <a:schemeClr val="accent2"/>
                </a:buClr>
                <a:buSzPct val="80000"/>
                <a:buFont typeface="Wingdings" panose="05000000000000000000" pitchFamily="2" charset="2"/>
                <a:buNone/>
              </a:pPr>
              <a:r>
                <a:rPr lang="zh-CN" altLang="en-US" sz="1400" b="1" dirty="0">
                  <a:solidFill>
                    <a:srgbClr val="0000FF"/>
                  </a:solidFill>
                  <a:latin typeface="微软雅黑" panose="020B0503020204020204" pitchFamily="34" charset="-122"/>
                  <a:ea typeface="微软雅黑" panose="020B0503020204020204" pitchFamily="34" charset="-122"/>
                </a:rPr>
                <a:t>体</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9224" name="Text Box 8"/>
            <p:cNvSpPr txBox="1"/>
            <p:nvPr/>
          </p:nvSpPr>
          <p:spPr>
            <a:xfrm>
              <a:off x="7200991" y="2132856"/>
              <a:ext cx="909019" cy="308472"/>
            </a:xfrm>
            <a:prstGeom prst="rect">
              <a:avLst/>
            </a:prstGeom>
            <a:noFill/>
            <a:ln w="9525" cap="flat" cmpd="sng">
              <a:solidFill>
                <a:schemeClr val="tx1"/>
              </a:solidFill>
              <a:prstDash val="solid"/>
              <a:miter/>
              <a:headEnd type="none" w="med" len="med"/>
              <a:tailEnd type="none" w="med" len="med"/>
            </a:ln>
          </p:spPr>
          <p:txBody>
            <a:bodyPr lIns="92075" tIns="46038" rIns="92075" bIns="46038">
              <a:spAutoFit/>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algn="ctr" eaLnBrk="1" hangingPunct="1">
                <a:spcBef>
                  <a:spcPct val="50000"/>
                </a:spcBef>
                <a:buClr>
                  <a:schemeClr val="accent2"/>
                </a:buClr>
                <a:buSzPct val="80000"/>
                <a:buFont typeface="Wingdings" panose="05000000000000000000" pitchFamily="2" charset="2"/>
                <a:buNone/>
              </a:pPr>
              <a:r>
                <a:rPr lang="zh-CN" altLang="en-US" sz="1400" b="1" dirty="0">
                  <a:solidFill>
                    <a:srgbClr val="0000FF"/>
                  </a:solidFill>
                  <a:latin typeface="微软雅黑" panose="020B0503020204020204" pitchFamily="34" charset="-122"/>
                  <a:ea typeface="微软雅黑" panose="020B0503020204020204" pitchFamily="34" charset="-122"/>
                </a:rPr>
                <a:t>面</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9225" name="Text Box 9"/>
            <p:cNvSpPr txBox="1"/>
            <p:nvPr/>
          </p:nvSpPr>
          <p:spPr>
            <a:xfrm>
              <a:off x="7200991" y="2616472"/>
              <a:ext cx="909019" cy="308472"/>
            </a:xfrm>
            <a:prstGeom prst="rect">
              <a:avLst/>
            </a:prstGeom>
            <a:noFill/>
            <a:ln w="9525" cap="flat" cmpd="sng">
              <a:solidFill>
                <a:schemeClr val="tx1"/>
              </a:solidFill>
              <a:prstDash val="solid"/>
              <a:miter/>
              <a:headEnd type="none" w="med" len="med"/>
              <a:tailEnd type="none" w="med" len="med"/>
            </a:ln>
          </p:spPr>
          <p:txBody>
            <a:bodyPr lIns="92075" tIns="46038" rIns="92075" bIns="46038">
              <a:spAutoFit/>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algn="ctr" eaLnBrk="1" hangingPunct="1">
                <a:spcBef>
                  <a:spcPct val="50000"/>
                </a:spcBef>
                <a:buClr>
                  <a:schemeClr val="accent2"/>
                </a:buClr>
                <a:buSzPct val="80000"/>
                <a:buFont typeface="Wingdings" panose="05000000000000000000" pitchFamily="2" charset="2"/>
                <a:buNone/>
              </a:pPr>
              <a:r>
                <a:rPr lang="zh-CN" altLang="en-US" sz="1400" b="1" dirty="0">
                  <a:solidFill>
                    <a:srgbClr val="0000FF"/>
                  </a:solidFill>
                  <a:latin typeface="微软雅黑" panose="020B0503020204020204" pitchFamily="34" charset="-122"/>
                  <a:ea typeface="微软雅黑" panose="020B0503020204020204" pitchFamily="34" charset="-122"/>
                </a:rPr>
                <a:t>环</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9226" name="Text Box 10"/>
            <p:cNvSpPr txBox="1"/>
            <p:nvPr/>
          </p:nvSpPr>
          <p:spPr>
            <a:xfrm>
              <a:off x="7200991" y="3093876"/>
              <a:ext cx="909019" cy="308472"/>
            </a:xfrm>
            <a:prstGeom prst="rect">
              <a:avLst/>
            </a:prstGeom>
            <a:noFill/>
            <a:ln w="9525" cap="flat" cmpd="sng">
              <a:solidFill>
                <a:schemeClr val="tx1"/>
              </a:solidFill>
              <a:prstDash val="solid"/>
              <a:miter/>
              <a:headEnd type="none" w="med" len="med"/>
              <a:tailEnd type="none" w="med" len="med"/>
            </a:ln>
          </p:spPr>
          <p:txBody>
            <a:bodyPr lIns="92075" tIns="46038" rIns="92075" bIns="46038">
              <a:spAutoFit/>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algn="ctr" eaLnBrk="1" hangingPunct="1">
                <a:spcBef>
                  <a:spcPct val="50000"/>
                </a:spcBef>
                <a:buClr>
                  <a:schemeClr val="accent2"/>
                </a:buClr>
                <a:buSzPct val="80000"/>
                <a:buFont typeface="Wingdings" panose="05000000000000000000" pitchFamily="2" charset="2"/>
                <a:buNone/>
              </a:pPr>
              <a:r>
                <a:rPr lang="zh-CN" altLang="en-US" sz="1400" b="1" dirty="0">
                  <a:solidFill>
                    <a:srgbClr val="0000FF"/>
                  </a:solidFill>
                  <a:latin typeface="微软雅黑" panose="020B0503020204020204" pitchFamily="34" charset="-122"/>
                  <a:ea typeface="微软雅黑" panose="020B0503020204020204" pitchFamily="34" charset="-122"/>
                </a:rPr>
                <a:t>边</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9227" name="Text Box 12"/>
            <p:cNvSpPr txBox="1"/>
            <p:nvPr/>
          </p:nvSpPr>
          <p:spPr>
            <a:xfrm>
              <a:off x="7200991" y="3571281"/>
              <a:ext cx="909019" cy="308472"/>
            </a:xfrm>
            <a:prstGeom prst="rect">
              <a:avLst/>
            </a:prstGeom>
            <a:noFill/>
            <a:ln w="9525" cap="flat" cmpd="sng">
              <a:solidFill>
                <a:schemeClr val="tx1"/>
              </a:solidFill>
              <a:prstDash val="solid"/>
              <a:miter/>
              <a:headEnd type="none" w="med" len="med"/>
              <a:tailEnd type="none" w="med" len="med"/>
            </a:ln>
          </p:spPr>
          <p:txBody>
            <a:bodyPr lIns="92075" tIns="46038" rIns="92075" bIns="46038">
              <a:spAutoFit/>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algn="ctr" eaLnBrk="1" hangingPunct="1">
                <a:spcBef>
                  <a:spcPct val="50000"/>
                </a:spcBef>
                <a:buClr>
                  <a:schemeClr val="accent2"/>
                </a:buClr>
                <a:buSzPct val="80000"/>
                <a:buFont typeface="Wingdings" panose="05000000000000000000" pitchFamily="2" charset="2"/>
                <a:buNone/>
              </a:pPr>
              <a:r>
                <a:rPr lang="zh-CN" altLang="en-US" sz="1400" b="1" dirty="0">
                  <a:solidFill>
                    <a:srgbClr val="0000FF"/>
                  </a:solidFill>
                  <a:latin typeface="微软雅黑" panose="020B0503020204020204" pitchFamily="34" charset="-122"/>
                  <a:ea typeface="微软雅黑" panose="020B0503020204020204" pitchFamily="34" charset="-122"/>
                </a:rPr>
                <a:t>点</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9228" name="Line 18"/>
            <p:cNvSpPr/>
            <p:nvPr/>
          </p:nvSpPr>
          <p:spPr>
            <a:xfrm flipH="1">
              <a:off x="7668344" y="1979962"/>
              <a:ext cx="0" cy="168933"/>
            </a:xfrm>
            <a:prstGeom prst="line">
              <a:avLst/>
            </a:prstGeom>
            <a:ln w="38100" cap="flat" cmpd="sng">
              <a:solidFill>
                <a:schemeClr val="tx1"/>
              </a:solidFill>
              <a:prstDash val="solid"/>
              <a:headEnd type="none" w="med" len="med"/>
              <a:tailEnd type="none" w="med" len="med"/>
            </a:ln>
          </p:spPr>
        </p:sp>
        <p:sp>
          <p:nvSpPr>
            <p:cNvPr id="9229" name="Line 18"/>
            <p:cNvSpPr/>
            <p:nvPr/>
          </p:nvSpPr>
          <p:spPr>
            <a:xfrm flipH="1">
              <a:off x="7668344" y="2459084"/>
              <a:ext cx="0" cy="168933"/>
            </a:xfrm>
            <a:prstGeom prst="line">
              <a:avLst/>
            </a:prstGeom>
            <a:ln w="38100" cap="flat" cmpd="sng">
              <a:solidFill>
                <a:schemeClr val="tx1"/>
              </a:solidFill>
              <a:prstDash val="solid"/>
              <a:headEnd type="none" w="med" len="med"/>
              <a:tailEnd type="none" w="med" len="med"/>
            </a:ln>
          </p:spPr>
        </p:sp>
        <p:sp>
          <p:nvSpPr>
            <p:cNvPr id="9230" name="Line 18"/>
            <p:cNvSpPr/>
            <p:nvPr/>
          </p:nvSpPr>
          <p:spPr>
            <a:xfrm flipH="1">
              <a:off x="7690033" y="2924943"/>
              <a:ext cx="0" cy="168933"/>
            </a:xfrm>
            <a:prstGeom prst="line">
              <a:avLst/>
            </a:prstGeom>
            <a:ln w="38100" cap="flat" cmpd="sng">
              <a:solidFill>
                <a:schemeClr val="tx1"/>
              </a:solidFill>
              <a:prstDash val="solid"/>
              <a:headEnd type="none" w="med" len="med"/>
              <a:tailEnd type="none" w="med" len="med"/>
            </a:ln>
          </p:spPr>
        </p:sp>
        <p:sp>
          <p:nvSpPr>
            <p:cNvPr id="9231" name="Line 18"/>
            <p:cNvSpPr/>
            <p:nvPr/>
          </p:nvSpPr>
          <p:spPr>
            <a:xfrm flipH="1">
              <a:off x="7668344" y="3402348"/>
              <a:ext cx="0" cy="168933"/>
            </a:xfrm>
            <a:prstGeom prst="line">
              <a:avLst/>
            </a:prstGeom>
            <a:ln w="38100" cap="flat" cmpd="sng">
              <a:solidFill>
                <a:schemeClr val="tx1"/>
              </a:solidFill>
              <a:prstDash val="solid"/>
              <a:headEnd type="none" w="med" len="med"/>
              <a:tailEnd type="none" w="med" len="med"/>
            </a:ln>
          </p:spPr>
        </p:sp>
      </p:grpSp>
    </p:spTree>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p:cNvSpPr>
          <p:nvPr>
            <p:ph idx="1"/>
          </p:nvPr>
        </p:nvSpPr>
        <p:spPr>
          <a:xfrm>
            <a:off x="323850" y="1125538"/>
            <a:ext cx="8496300" cy="5005387"/>
          </a:xfrm>
        </p:spPr>
        <p:txBody>
          <a:bodyPr vert="horz" wrap="square" lIns="91440" tIns="45720" rIns="91440" bIns="45720" anchor="t" anchorCtr="0"/>
          <a:lstStyle/>
          <a:p>
            <a:pPr>
              <a:lnSpc>
                <a:spcPct val="120000"/>
              </a:lnSpc>
              <a:spcBef>
                <a:spcPts val="600"/>
              </a:spcBef>
            </a:pPr>
            <a:r>
              <a:rPr lang="zh-CN" altLang="en-US" sz="2600" dirty="0">
                <a:latin typeface="楷体" panose="02010609060101010101" pitchFamily="49" charset="-122"/>
                <a:ea typeface="楷体" panose="02010609060101010101" pitchFamily="49" charset="-122"/>
              </a:rPr>
              <a:t>形体在计算机内的表示由</a:t>
            </a:r>
            <a:r>
              <a:rPr lang="zh-CN" altLang="en-US" sz="2600" dirty="0">
                <a:solidFill>
                  <a:srgbClr val="0000FF"/>
                </a:solidFill>
                <a:latin typeface="楷体" panose="02010609060101010101" pitchFamily="49" charset="-122"/>
                <a:ea typeface="楷体" panose="02010609060101010101" pitchFamily="49" charset="-122"/>
              </a:rPr>
              <a:t>几何信息</a:t>
            </a:r>
            <a:r>
              <a:rPr lang="zh-CN" altLang="en-US" sz="2600" dirty="0">
                <a:latin typeface="楷体" panose="02010609060101010101" pitchFamily="49" charset="-122"/>
                <a:ea typeface="楷体" panose="02010609060101010101" pitchFamily="49" charset="-122"/>
              </a:rPr>
              <a:t>和</a:t>
            </a:r>
            <a:r>
              <a:rPr lang="zh-CN" altLang="en-US" sz="2600" dirty="0">
                <a:solidFill>
                  <a:srgbClr val="0000FF"/>
                </a:solidFill>
                <a:latin typeface="楷体" panose="02010609060101010101" pitchFamily="49" charset="-122"/>
                <a:ea typeface="楷体" panose="02010609060101010101" pitchFamily="49" charset="-122"/>
              </a:rPr>
              <a:t>拓扑信息</a:t>
            </a:r>
            <a:r>
              <a:rPr lang="zh-CN" altLang="en-US" sz="2600" dirty="0">
                <a:latin typeface="楷体" panose="02010609060101010101" pitchFamily="49" charset="-122"/>
                <a:ea typeface="楷体" panose="02010609060101010101" pitchFamily="49" charset="-122"/>
              </a:rPr>
              <a:t>共同定义</a:t>
            </a:r>
            <a:endParaRPr lang="en-US" altLang="zh-CN" sz="2600" dirty="0">
              <a:latin typeface="楷体" panose="02010609060101010101" pitchFamily="49" charset="-122"/>
              <a:ea typeface="楷体" panose="02010609060101010101" pitchFamily="49" charset="-122"/>
            </a:endParaRPr>
          </a:p>
          <a:p>
            <a:pPr marL="709930" lvl="2">
              <a:lnSpc>
                <a:spcPct val="110000"/>
              </a:lnSpc>
              <a:spcBef>
                <a:spcPts val="600"/>
              </a:spcBef>
            </a:pPr>
            <a:r>
              <a:rPr lang="zh-CN" altLang="en-US" u="sng" dirty="0">
                <a:solidFill>
                  <a:srgbClr val="0000FF"/>
                </a:solidFill>
                <a:latin typeface="楷体" panose="02010609060101010101" pitchFamily="49" charset="-122"/>
                <a:ea typeface="楷体" panose="02010609060101010101" pitchFamily="49" charset="-122"/>
              </a:rPr>
              <a:t>几何信息</a:t>
            </a:r>
            <a:r>
              <a:rPr lang="zh-CN" altLang="en-US" dirty="0">
                <a:latin typeface="楷体" panose="02010609060101010101" pitchFamily="49" charset="-122"/>
                <a:ea typeface="楷体" panose="02010609060101010101" pitchFamily="49" charset="-122"/>
              </a:rPr>
              <a:t>：描述物体的大小、尺寸、位置、形状等</a:t>
            </a:r>
            <a:endParaRPr lang="zh-CN" altLang="en-US" dirty="0">
              <a:latin typeface="楷体" panose="02010609060101010101" pitchFamily="49" charset="-122"/>
              <a:ea typeface="楷体" panose="02010609060101010101" pitchFamily="49" charset="-122"/>
            </a:endParaRPr>
          </a:p>
          <a:p>
            <a:pPr marL="709930" lvl="2">
              <a:lnSpc>
                <a:spcPct val="110000"/>
              </a:lnSpc>
              <a:spcBef>
                <a:spcPts val="600"/>
              </a:spcBef>
            </a:pPr>
            <a:r>
              <a:rPr lang="zh-CN" altLang="en-US" u="sng" dirty="0">
                <a:solidFill>
                  <a:srgbClr val="0000FF"/>
                </a:solidFill>
                <a:latin typeface="楷体" panose="02010609060101010101" pitchFamily="49" charset="-122"/>
                <a:ea typeface="楷体" panose="02010609060101010101" pitchFamily="49" charset="-122"/>
              </a:rPr>
              <a:t>拓扑信息</a:t>
            </a:r>
            <a:r>
              <a:rPr lang="zh-CN" altLang="en-US" dirty="0">
                <a:latin typeface="楷体" panose="02010609060101010101" pitchFamily="49" charset="-122"/>
                <a:ea typeface="楷体" panose="02010609060101010101" pitchFamily="49" charset="-122"/>
              </a:rPr>
              <a:t>：描述几何元素之间的邻接关系，指物体上所有的顶点、棱边、面片间的邻接关系。具体表现为棱边及面片的数据结构指向顶点的指针</a:t>
            </a:r>
            <a:endParaRPr lang="zh-CN" altLang="en-US" dirty="0">
              <a:latin typeface="楷体" panose="02010609060101010101" pitchFamily="49" charset="-122"/>
              <a:ea typeface="楷体" panose="02010609060101010101" pitchFamily="49" charset="-122"/>
            </a:endParaRPr>
          </a:p>
        </p:txBody>
      </p:sp>
      <p:sp>
        <p:nvSpPr>
          <p:cNvPr id="10243" name="Rectangle 2"/>
          <p:cNvSpPr>
            <a:spLocks noGrp="1"/>
          </p:cNvSpPr>
          <p:nvPr>
            <p:ph type="title"/>
          </p:nvPr>
        </p:nvSpPr>
        <p:spPr>
          <a:xfrm>
            <a:off x="468313" y="115888"/>
            <a:ext cx="8229600" cy="936625"/>
          </a:xfrm>
        </p:spPr>
        <p:txBody>
          <a:bodyPr vert="horz" wrap="square" lIns="91440" tIns="45720" rIns="91440" bIns="45720" anchor="ctr" anchorCtr="0"/>
          <a:lstStyle/>
          <a:p>
            <a:r>
              <a:rPr lang="en-US" altLang="zh-CN" b="1" dirty="0"/>
              <a:t>6.3.2 </a:t>
            </a:r>
            <a:r>
              <a:rPr lang="zh-CN" altLang="en-US" b="1" dirty="0"/>
              <a:t>几何信息与拓扑结构</a:t>
            </a:r>
            <a:endParaRPr lang="zh-CN" altLang="en-US" b="1" dirty="0"/>
          </a:p>
        </p:txBody>
      </p:sp>
      <p:graphicFrame>
        <p:nvGraphicFramePr>
          <p:cNvPr id="10244" name="对象 1"/>
          <p:cNvGraphicFramePr/>
          <p:nvPr/>
        </p:nvGraphicFramePr>
        <p:xfrm>
          <a:off x="2339975" y="3860800"/>
          <a:ext cx="4437063" cy="1382713"/>
        </p:xfrm>
        <a:graphic>
          <a:graphicData uri="http://schemas.openxmlformats.org/presentationml/2006/ole">
            <mc:AlternateContent xmlns:mc="http://schemas.openxmlformats.org/markup-compatibility/2006">
              <mc:Choice xmlns:v="urn:schemas-microsoft-com:vml" Requires="v">
                <p:oleObj spid="_x0000_s3083" name="" r:id="rId1" imgW="8559800" imgH="2921000" progId="Visio.Drawing.11">
                  <p:embed/>
                </p:oleObj>
              </mc:Choice>
              <mc:Fallback>
                <p:oleObj name="" r:id="rId1" imgW="8559800" imgH="2921000" progId="Visio.Drawing.11">
                  <p:embed/>
                  <p:pic>
                    <p:nvPicPr>
                      <p:cNvPr id="0" name="图片 3075"/>
                      <p:cNvPicPr/>
                      <p:nvPr/>
                    </p:nvPicPr>
                    <p:blipFill>
                      <a:blip r:embed="rId2"/>
                      <a:stretch>
                        <a:fillRect/>
                      </a:stretch>
                    </p:blipFill>
                    <p:spPr>
                      <a:xfrm>
                        <a:off x="2339975" y="3860800"/>
                        <a:ext cx="4437063" cy="1382713"/>
                      </a:xfrm>
                      <a:prstGeom prst="rect">
                        <a:avLst/>
                      </a:prstGeom>
                      <a:noFill/>
                      <a:ln w="38100">
                        <a:noFill/>
                        <a:miter/>
                      </a:ln>
                    </p:spPr>
                  </p:pic>
                </p:oleObj>
              </mc:Fallback>
            </mc:AlternateContent>
          </a:graphicData>
        </a:graphic>
      </p:graphicFrame>
    </p:spTree>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p:nvPr>
        </p:nvSpPr>
        <p:spPr>
          <a:xfrm>
            <a:off x="457200" y="144463"/>
            <a:ext cx="8229600" cy="777875"/>
          </a:xfrm>
        </p:spPr>
        <p:txBody>
          <a:bodyPr vert="horz" wrap="square" lIns="91440" tIns="45720" rIns="91440" bIns="45720" anchor="ctr" anchorCtr="0"/>
          <a:lstStyle/>
          <a:p>
            <a:r>
              <a:rPr lang="en-US" altLang="zh-CN" b="1" dirty="0">
                <a:latin typeface="楷体" panose="02010609060101010101" pitchFamily="49" charset="-122"/>
                <a:ea typeface="楷体" panose="02010609060101010101" pitchFamily="49" charset="-122"/>
              </a:rPr>
              <a:t>6.1 </a:t>
            </a:r>
            <a:r>
              <a:rPr lang="zh-CN" altLang="en-US" b="1" dirty="0">
                <a:latin typeface="楷体" panose="02010609060101010101" pitchFamily="49" charset="-122"/>
                <a:ea typeface="楷体" panose="02010609060101010101" pitchFamily="49" charset="-122"/>
              </a:rPr>
              <a:t>三维造型概述</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实体造型与曲面造型</a:t>
            </a:r>
            <a:endParaRPr lang="zh-CN" altLang="en-US" sz="2400" b="1" dirty="0">
              <a:latin typeface="楷体" panose="02010609060101010101" pitchFamily="49" charset="-122"/>
              <a:ea typeface="楷体" panose="02010609060101010101" pitchFamily="49" charset="-122"/>
            </a:endParaRPr>
          </a:p>
        </p:txBody>
      </p:sp>
      <p:sp>
        <p:nvSpPr>
          <p:cNvPr id="3075" name="Rectangle 3"/>
          <p:cNvSpPr>
            <a:spLocks noGrp="1"/>
          </p:cNvSpPr>
          <p:nvPr>
            <p:ph type="body" idx="4294967295"/>
          </p:nvPr>
        </p:nvSpPr>
        <p:spPr>
          <a:xfrm>
            <a:off x="190500" y="923925"/>
            <a:ext cx="8763000" cy="452437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1" i="0" u="none" strike="noStrike" kern="1200" cap="none" spc="0" normalizeH="0" baseline="0" noProof="1" smtClean="0">
                <a:ln>
                  <a:noFill/>
                </a:ln>
                <a:solidFill>
                  <a:srgbClr val="FF0000"/>
                </a:solidFill>
                <a:effectLst/>
                <a:uLnTx/>
                <a:uFillTx/>
                <a:latin typeface="楷体" panose="02010609060101010101" pitchFamily="49" charset="-122"/>
                <a:ea typeface="楷体" panose="02010609060101010101" pitchFamily="49" charset="-122"/>
                <a:cs typeface="+mn-cs"/>
              </a:rPr>
              <a:t>实体造型</a:t>
            </a:r>
            <a:r>
              <a:rPr kumimoji="0" lang="en-US" altLang="zh-CN" sz="2400" b="0" i="0" u="none" strike="noStrike" kern="1200" cap="none" spc="0" normalizeH="0" baseline="0" noProof="1"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mn-ea"/>
              </a:rPr>
              <a:t>(solid  modeling)</a:t>
            </a:r>
            <a:endParaRPr kumimoji="0" lang="en-US" altLang="en-US" sz="2400" b="1" i="0" u="none" strike="noStrike" kern="1200" cap="none" spc="0" normalizeH="0" baseline="0" noProof="1" smtClean="0">
              <a:ln>
                <a:noFill/>
              </a:ln>
              <a:solidFill>
                <a:srgbClr val="FF0000"/>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由计算机辅助设计制造发展，现已广泛用于各种造型系统</a:t>
            </a:r>
            <a:endParaRPr kumimoji="0" lang="en-US" altLang="zh-CN" sz="24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1"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rPr>
              <a:t>根据物体的</a:t>
            </a:r>
            <a:r>
              <a:rPr kumimoji="0" lang="zh-CN" altLang="en-US" sz="2400" b="1" i="0" u="none" strike="noStrike" kern="1200" cap="none" spc="0" normalizeH="0" baseline="0" noProof="1" smtClean="0">
                <a:ln>
                  <a:noFill/>
                </a:ln>
                <a:solidFill>
                  <a:srgbClr val="0000FF"/>
                </a:solidFill>
                <a:effectLst/>
                <a:uLnTx/>
                <a:uFillTx/>
                <a:latin typeface="楷体" panose="02010609060101010101" pitchFamily="49" charset="-122"/>
                <a:ea typeface="楷体" panose="02010609060101010101" pitchFamily="49" charset="-122"/>
                <a:cs typeface="+mn-cs"/>
              </a:rPr>
              <a:t>几何结构和拓扑关系</a:t>
            </a:r>
            <a:r>
              <a:rPr kumimoji="0" lang="zh-CN" altLang="en-US" sz="2400" b="1"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rPr>
              <a:t>等信息定义的实体模型</a:t>
            </a:r>
            <a:endParaRPr kumimoji="0" lang="zh-CN" altLang="zh-CN" sz="2400" b="1"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1" i="0" u="none" strike="noStrike" kern="1200" cap="none" spc="0" normalizeH="0" baseline="0" noProof="1" smtClean="0">
                <a:ln>
                  <a:noFill/>
                </a:ln>
                <a:solidFill>
                  <a:srgbClr val="FF0000"/>
                </a:solidFill>
                <a:effectLst/>
                <a:uLnTx/>
                <a:uFillTx/>
                <a:latin typeface="楷体" panose="02010609060101010101" pitchFamily="49" charset="-122"/>
                <a:ea typeface="楷体" panose="02010609060101010101" pitchFamily="49" charset="-122"/>
                <a:cs typeface="+mn-cs"/>
              </a:rPr>
              <a:t>自由曲线曲面造型</a:t>
            </a:r>
            <a:r>
              <a:rPr kumimoji="0" lang="en-US" altLang="zh-CN" sz="2400" b="0" i="0" u="none" strike="noStrike" kern="1200" cap="none" spc="0" normalizeH="0" baseline="0" noProof="1"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mn-ea"/>
              </a:rPr>
              <a:t>(surface  modeling)</a:t>
            </a:r>
            <a:endParaRPr kumimoji="0" lang="en-US" altLang="en-US" sz="2400" b="1"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1"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传统简单数学模型难以表示现实曲面，也难用计算机处理</a:t>
            </a:r>
            <a:endParaRPr kumimoji="0" lang="zh-CN" altLang="en-US" sz="2400" b="1"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1"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rPr>
              <a:t>由模拟物体或现象形状的</a:t>
            </a:r>
            <a:r>
              <a:rPr kumimoji="0" lang="zh-CN" altLang="en-US" sz="2400" b="1" i="0" u="none" strike="noStrike" kern="1200" cap="none" spc="0" normalizeH="0" baseline="0" noProof="1" smtClean="0">
                <a:ln>
                  <a:noFill/>
                </a:ln>
                <a:solidFill>
                  <a:srgbClr val="0000FF"/>
                </a:solidFill>
                <a:effectLst/>
                <a:uLnTx/>
                <a:uFillTx/>
                <a:latin typeface="楷体" panose="02010609060101010101" pitchFamily="49" charset="-122"/>
                <a:ea typeface="楷体" panose="02010609060101010101" pitchFamily="49" charset="-122"/>
                <a:cs typeface="+mn-cs"/>
              </a:rPr>
              <a:t>数学模型</a:t>
            </a:r>
            <a:r>
              <a:rPr kumimoji="0" lang="zh-CN" altLang="en-US" sz="2400" b="1"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rPr>
              <a:t>插值生成的面片模型</a:t>
            </a:r>
            <a:endParaRPr kumimoji="0" lang="en-US" altLang="zh-CN" sz="2400" b="1"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925" marR="0" lvl="0" indent="0" algn="l" defTabSz="914400" rtl="0" eaLnBrk="0" fontAlgn="base" latinLnBrk="0" hangingPunct="0">
              <a:lnSpc>
                <a:spcPct val="110000"/>
              </a:lnSpc>
              <a:spcBef>
                <a:spcPts val="600"/>
              </a:spcBef>
              <a:spcAft>
                <a:spcPct val="0"/>
              </a:spcAft>
              <a:buClrTx/>
              <a:buSzTx/>
              <a:buFont typeface="Arial" panose="020B0604020202020204" pitchFamily="34" charset="0"/>
              <a:buChar char="•"/>
              <a:defRPr/>
            </a:pPr>
            <a:r>
              <a:rPr kumimoji="0" lang="zh-CN" altLang="en-US" sz="2400" b="1"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sym typeface="+mn-ea"/>
              </a:rPr>
              <a:t>  二者关系</a:t>
            </a:r>
            <a:endParaRPr kumimoji="0" lang="zh-CN" altLang="en-US" sz="2400" b="1"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sym typeface="+mn-ea"/>
            </a:endParaRPr>
          </a:p>
          <a:p>
            <a:pPr marL="492125" marR="0" lvl="1" indent="0" algn="l" defTabSz="914400" rtl="0" eaLnBrk="0" fontAlgn="base" latinLnBrk="0" hangingPunct="0">
              <a:lnSpc>
                <a:spcPct val="110000"/>
              </a:lnSpc>
              <a:spcBef>
                <a:spcPct val="0"/>
              </a:spcBef>
              <a:spcAft>
                <a:spcPct val="0"/>
              </a:spcAft>
              <a:buClrTx/>
              <a:buSzTx/>
              <a:buFont typeface="Arial" panose="020B0604020202020204" pitchFamily="34" charset="0"/>
              <a:buChar char="–"/>
              <a:defRPr/>
            </a:pPr>
            <a:r>
              <a:rPr kumimoji="0" lang="zh-CN" altLang="en-US" sz="2400" b="1"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sym typeface="+mn-ea"/>
              </a:rPr>
              <a:t> 曲面造型和实体造型相互支持、互相补充、平行发展。</a:t>
            </a:r>
            <a:endParaRPr kumimoji="0" lang="zh-CN" altLang="zh-CN" sz="2400" b="1"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sym typeface="+mn-ea"/>
            </a:endParaRPr>
          </a:p>
          <a:p>
            <a:pPr marL="492125" marR="0" lvl="1" indent="0" algn="l" defTabSz="914400" rtl="0" eaLnBrk="0" fontAlgn="base" latinLnBrk="0" hangingPunct="0">
              <a:lnSpc>
                <a:spcPct val="110000"/>
              </a:lnSpc>
              <a:spcBef>
                <a:spcPct val="0"/>
              </a:spcBef>
              <a:spcAft>
                <a:spcPct val="0"/>
              </a:spcAft>
              <a:buClrTx/>
              <a:buSzTx/>
              <a:buFont typeface="Arial" panose="020B0604020202020204" pitchFamily="34" charset="0"/>
              <a:buChar char="–"/>
              <a:defRPr/>
            </a:pPr>
            <a:r>
              <a:rPr kumimoji="0" lang="zh-CN" altLang="en-US" sz="2400" b="1"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sym typeface="+mn-ea"/>
              </a:rPr>
              <a:t> 只有曲面，无法分析物体的整体性质；只有实体，无法准确描述和控制物体的外部形状</a:t>
            </a:r>
            <a:endParaRPr kumimoji="0" lang="zh-CN" altLang="en-US" sz="2400" b="1"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zh-CN" altLang="en-US" sz="2400" b="1" i="0" u="none" strike="noStrike" kern="1200" cap="none" spc="0" normalizeH="0" baseline="0" noProof="1" smtClean="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3076" name="Text Box 5"/>
          <p:cNvSpPr txBox="1"/>
          <p:nvPr/>
        </p:nvSpPr>
        <p:spPr>
          <a:xfrm>
            <a:off x="34925" y="5810250"/>
            <a:ext cx="1728788" cy="584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algn="ctr" eaLnBrk="1" hangingPunct="1">
              <a:spcBef>
                <a:spcPct val="50000"/>
              </a:spcBef>
              <a:buNone/>
            </a:pPr>
            <a:r>
              <a:rPr lang="zh-CN" altLang="en-US" sz="1600" b="1" dirty="0">
                <a:solidFill>
                  <a:srgbClr val="0303D7"/>
                </a:solidFill>
                <a:latin typeface="楷体" panose="02010609060101010101" pitchFamily="49" charset="-122"/>
                <a:ea typeface="楷体" panose="02010609060101010101" pitchFamily="49" charset="-122"/>
              </a:rPr>
              <a:t>实体造型方法生成的零件</a:t>
            </a:r>
            <a:endParaRPr lang="zh-CN" altLang="en-US" sz="1600" b="1" dirty="0">
              <a:solidFill>
                <a:srgbClr val="0303D7"/>
              </a:solidFill>
              <a:latin typeface="楷体" panose="02010609060101010101" pitchFamily="49" charset="-122"/>
              <a:ea typeface="楷体" panose="02010609060101010101" pitchFamily="49" charset="-122"/>
            </a:endParaRPr>
          </a:p>
        </p:txBody>
      </p:sp>
      <p:pic>
        <p:nvPicPr>
          <p:cNvPr id="3077" name="Picture 6" descr="car"/>
          <p:cNvPicPr>
            <a:picLocks noChangeAspect="1"/>
          </p:cNvPicPr>
          <p:nvPr/>
        </p:nvPicPr>
        <p:blipFill>
          <a:blip r:embed="rId1"/>
          <a:stretch>
            <a:fillRect/>
          </a:stretch>
        </p:blipFill>
        <p:spPr>
          <a:xfrm>
            <a:off x="5292725" y="4940935"/>
            <a:ext cx="2730500" cy="1820863"/>
          </a:xfrm>
          <a:prstGeom prst="rect">
            <a:avLst/>
          </a:prstGeom>
          <a:noFill/>
          <a:ln w="9525">
            <a:noFill/>
          </a:ln>
          <a:effectLst>
            <a:outerShdw dist="107763" dir="2699999" algn="ctr" rotWithShape="0">
              <a:schemeClr val="tx1">
                <a:alpha val="50000"/>
              </a:schemeClr>
            </a:outerShdw>
          </a:effectLst>
        </p:spPr>
      </p:pic>
      <p:sp>
        <p:nvSpPr>
          <p:cNvPr id="3078" name="Text Box 7"/>
          <p:cNvSpPr txBox="1"/>
          <p:nvPr/>
        </p:nvSpPr>
        <p:spPr>
          <a:xfrm>
            <a:off x="5011738" y="6519863"/>
            <a:ext cx="2879725" cy="33813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algn="ctr" eaLnBrk="1" hangingPunct="1">
              <a:spcBef>
                <a:spcPct val="50000"/>
              </a:spcBef>
              <a:buNone/>
            </a:pPr>
            <a:r>
              <a:rPr lang="zh-CN" altLang="en-US" sz="1600" b="1" dirty="0">
                <a:solidFill>
                  <a:schemeClr val="bg1"/>
                </a:solidFill>
                <a:latin typeface="楷体" panose="02010609060101010101" pitchFamily="49" charset="-122"/>
                <a:ea typeface="楷体" panose="02010609060101010101" pitchFamily="49" charset="-122"/>
              </a:rPr>
              <a:t>汽车外壳为曲面造型</a:t>
            </a:r>
            <a:endParaRPr lang="zh-CN" altLang="en-US" sz="1600" b="1" dirty="0">
              <a:solidFill>
                <a:schemeClr val="bg1"/>
              </a:solidFill>
              <a:latin typeface="楷体" panose="02010609060101010101" pitchFamily="49" charset="-122"/>
              <a:ea typeface="楷体" panose="02010609060101010101" pitchFamily="49" charset="-122"/>
            </a:endParaRPr>
          </a:p>
        </p:txBody>
      </p:sp>
      <p:pic>
        <p:nvPicPr>
          <p:cNvPr id="3079" name="Picture 49"/>
          <p:cNvPicPr>
            <a:picLocks noChangeAspect="1"/>
          </p:cNvPicPr>
          <p:nvPr/>
        </p:nvPicPr>
        <p:blipFill>
          <a:blip r:embed="rId2"/>
          <a:stretch>
            <a:fillRect/>
          </a:stretch>
        </p:blipFill>
        <p:spPr>
          <a:xfrm>
            <a:off x="2051050" y="5202238"/>
            <a:ext cx="1322388" cy="1390650"/>
          </a:xfrm>
          <a:prstGeom prst="rect">
            <a:avLst/>
          </a:prstGeom>
          <a:noFill/>
          <a:ln w="9525">
            <a:noFill/>
          </a:ln>
        </p:spPr>
      </p:pic>
    </p:spTree>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body" idx="4294967295"/>
          </p:nvPr>
        </p:nvSpPr>
        <p:spPr>
          <a:xfrm>
            <a:off x="323850" y="1187450"/>
            <a:ext cx="8712200" cy="5230495"/>
          </a:xfrm>
        </p:spPr>
        <p:txBody>
          <a:bodyPr vert="horz" wrap="square" lIns="91440" tIns="45720" rIns="91440" bIns="45720" numCol="1" anchor="t" anchorCtr="0" compatLnSpc="1"/>
          <a:lstStyle/>
          <a:p>
            <a:pPr marL="342900" marR="0" lvl="0" indent="-342900" algn="l" defTabSz="914400" rtl="0" eaLnBrk="0" fontAlgn="base" latinLnBrk="0" hangingPunct="0">
              <a:lnSpc>
                <a:spcPct val="110000"/>
              </a:lnSpc>
              <a:spcBef>
                <a:spcPts val="200"/>
              </a:spcBef>
              <a:spcAft>
                <a:spcPct val="0"/>
              </a:spcAft>
              <a:buClrTx/>
              <a:buSzTx/>
              <a:buFont typeface="Arial" panose="020B0604020202020204" pitchFamily="34" charset="0"/>
              <a:buChar char="•"/>
              <a:defRPr/>
            </a:pPr>
            <a:r>
              <a:rPr kumimoji="0" lang="zh-CN" altLang="en-US" sz="2400" i="0" u="none" strike="noStrike" kern="1200" cap="none" spc="0" normalizeH="0" baseline="0" noProof="1" smtClean="0">
                <a:ln>
                  <a:noFill/>
                </a:ln>
                <a:solidFill>
                  <a:schemeClr val="tx1"/>
                </a:solidFill>
                <a:effectLst>
                  <a:outerShdw blurRad="38100" dist="38100" dir="2700000">
                    <a:srgbClr val="FFFFFF"/>
                  </a:outerShdw>
                </a:effectLst>
                <a:uLnTx/>
                <a:uFillTx/>
                <a:latin typeface="楷体" panose="02010609060101010101" pitchFamily="49" charset="-122"/>
                <a:ea typeface="楷体" panose="02010609060101010101" pitchFamily="49" charset="-122"/>
                <a:cs typeface="+mn-cs"/>
                <a:sym typeface="+mn-ea"/>
              </a:rPr>
              <a:t>数学</a:t>
            </a:r>
            <a:r>
              <a:rPr kumimoji="0" lang="zh-CN" altLang="en-US" sz="2400" i="0" u="none" strike="noStrike" kern="1200" cap="none" spc="0" normalizeH="0" baseline="0" noProof="1">
                <a:ln>
                  <a:noFill/>
                </a:ln>
                <a:solidFill>
                  <a:schemeClr val="tx1"/>
                </a:solidFill>
                <a:effectLst>
                  <a:outerShdw blurRad="38100" dist="38100" dir="2700000">
                    <a:srgbClr val="FFFFFF"/>
                  </a:outerShdw>
                </a:effectLst>
                <a:uLnTx/>
                <a:uFillTx/>
                <a:latin typeface="楷体" panose="02010609060101010101" pitchFamily="49" charset="-122"/>
                <a:ea typeface="楷体" panose="02010609060101010101" pitchFamily="49" charset="-122"/>
                <a:cs typeface="+mn-cs"/>
                <a:sym typeface="+mn-ea"/>
              </a:rPr>
              <a:t>中的</a:t>
            </a:r>
            <a:r>
              <a:rPr kumimoji="0" lang="zh-CN" altLang="en-US" sz="2400" i="0" u="none" strike="noStrike" kern="1200" cap="none" spc="0" normalizeH="0" baseline="0" noProof="1" smtClean="0">
                <a:ln>
                  <a:noFill/>
                </a:ln>
                <a:solidFill>
                  <a:schemeClr val="tx1"/>
                </a:solidFill>
                <a:effectLst>
                  <a:outerShdw blurRad="38100" dist="38100" dir="2700000">
                    <a:srgbClr val="FFFFFF"/>
                  </a:outerShdw>
                </a:effectLst>
                <a:uLnTx/>
                <a:uFillTx/>
                <a:latin typeface="楷体" panose="02010609060101010101" pitchFamily="49" charset="-122"/>
                <a:ea typeface="楷体" panose="02010609060101010101" pitchFamily="49" charset="-122"/>
                <a:cs typeface="+mn-cs"/>
                <a:sym typeface="+mn-ea"/>
              </a:rPr>
              <a:t>点线面是真实世界对象的抽象</a:t>
            </a:r>
            <a:r>
              <a:rPr kumimoji="0" lang="zh-CN" altLang="en-US" sz="2400" i="0" u="none" strike="noStrike" kern="1200" cap="none" spc="0" normalizeH="0" baseline="0" noProof="1">
                <a:ln>
                  <a:noFill/>
                </a:ln>
                <a:solidFill>
                  <a:schemeClr val="tx1"/>
                </a:solidFill>
                <a:effectLst>
                  <a:outerShdw blurRad="38100" dist="38100" dir="2700000">
                    <a:srgbClr val="FFFFFF"/>
                  </a:outerShdw>
                </a:effectLst>
                <a:uLnTx/>
                <a:uFillTx/>
                <a:latin typeface="楷体" panose="02010609060101010101" pitchFamily="49" charset="-122"/>
                <a:ea typeface="楷体" panose="02010609060101010101" pitchFamily="49" charset="-122"/>
                <a:cs typeface="+mn-cs"/>
                <a:sym typeface="+mn-ea"/>
              </a:rPr>
              <a:t>，它们之间</a:t>
            </a:r>
            <a:r>
              <a:rPr kumimoji="0" lang="zh-CN" altLang="en-US" sz="2400" i="0" u="none" strike="noStrike" kern="1200" cap="none" spc="0" normalizeH="0" baseline="0" noProof="1" smtClean="0">
                <a:ln>
                  <a:noFill/>
                </a:ln>
                <a:solidFill>
                  <a:schemeClr val="tx1"/>
                </a:solidFill>
                <a:effectLst>
                  <a:outerShdw blurRad="38100" dist="38100" dir="2700000">
                    <a:srgbClr val="FFFFFF"/>
                  </a:outerShdw>
                </a:effectLst>
                <a:uLnTx/>
                <a:uFillTx/>
                <a:latin typeface="楷体" panose="02010609060101010101" pitchFamily="49" charset="-122"/>
                <a:ea typeface="楷体" panose="02010609060101010101" pitchFamily="49" charset="-122"/>
                <a:cs typeface="+mn-cs"/>
                <a:sym typeface="+mn-ea"/>
              </a:rPr>
              <a:t>存在差别</a:t>
            </a:r>
            <a:endParaRPr kumimoji="0" lang="zh-CN" altLang="en-US" sz="2400" i="0" u="none" strike="noStrike" kern="1200" cap="none" spc="0" normalizeH="0" baseline="0" noProof="1">
              <a:ln>
                <a:noFill/>
              </a:ln>
              <a:solidFill>
                <a:schemeClr val="tx1"/>
              </a:solidFill>
              <a:effectLst>
                <a:outerShdw blurRad="38100" dist="38100" dir="2700000">
                  <a:srgbClr val="FFFFFF"/>
                </a:outerShdw>
              </a:effectLst>
              <a:uLnTx/>
              <a:uFillTx/>
              <a:latin typeface="楷体" panose="02010609060101010101" pitchFamily="49" charset="-122"/>
              <a:ea typeface="楷体" panose="02010609060101010101" pitchFamily="49" charset="-122"/>
              <a:cs typeface="+mn-cs"/>
              <a:sym typeface="+mn-ea"/>
            </a:endParaRPr>
          </a:p>
          <a:p>
            <a:pPr marL="742950" marR="0" lvl="1" indent="-285750" algn="l" defTabSz="914400" rtl="0" eaLnBrk="0" fontAlgn="base" latinLnBrk="0" hangingPunct="0">
              <a:lnSpc>
                <a:spcPct val="110000"/>
              </a:lnSpc>
              <a:spcBef>
                <a:spcPts val="200"/>
              </a:spcBef>
              <a:spcAft>
                <a:spcPct val="0"/>
              </a:spcAft>
              <a:buClrTx/>
              <a:buSzTx/>
              <a:buFont typeface="Arial" panose="020B0604020202020204" pitchFamily="34" charset="0"/>
              <a:buChar char="–"/>
              <a:defRPr/>
            </a:pPr>
            <a:r>
              <a:rPr kumimoji="0" lang="zh-CN" altLang="en-US" sz="2400" i="0" u="none" strike="noStrike" kern="1200" cap="none" spc="0" normalizeH="0" baseline="0" noProof="1" smtClean="0">
                <a:ln>
                  <a:noFill/>
                </a:ln>
                <a:solidFill>
                  <a:schemeClr val="tx1"/>
                </a:solidFill>
                <a:effectLst>
                  <a:outerShdw blurRad="38100" dist="38100" dir="2700000">
                    <a:srgbClr val="FFFFFF"/>
                  </a:outerShdw>
                </a:effectLst>
                <a:uLnTx/>
                <a:uFillTx/>
                <a:latin typeface="楷体" panose="02010609060101010101" pitchFamily="49" charset="-122"/>
                <a:ea typeface="楷体" panose="02010609060101010101" pitchFamily="49" charset="-122"/>
                <a:cs typeface="+mn-cs"/>
                <a:sym typeface="+mn-ea"/>
              </a:rPr>
              <a:t>数学</a:t>
            </a:r>
            <a:r>
              <a:rPr kumimoji="0" lang="zh-CN" altLang="en-US" sz="2400" i="0" u="none" strike="noStrike" kern="1200" cap="none" spc="0" normalizeH="0" baseline="0" noProof="1">
                <a:ln>
                  <a:noFill/>
                </a:ln>
                <a:solidFill>
                  <a:schemeClr val="tx1"/>
                </a:solidFill>
                <a:effectLst>
                  <a:outerShdw blurRad="38100" dist="38100" dir="2700000">
                    <a:srgbClr val="FFFFFF"/>
                  </a:outerShdw>
                </a:effectLst>
                <a:uLnTx/>
                <a:uFillTx/>
                <a:latin typeface="楷体" panose="02010609060101010101" pitchFamily="49" charset="-122"/>
                <a:ea typeface="楷体" panose="02010609060101010101" pitchFamily="49" charset="-122"/>
                <a:cs typeface="+mn-cs"/>
                <a:sym typeface="+mn-ea"/>
              </a:rPr>
              <a:t>中平面是二维的，没有厚度，体积为零；</a:t>
            </a:r>
            <a:endParaRPr kumimoji="0" lang="zh-CN" altLang="en-US" sz="2400" i="0" u="none" strike="noStrike" kern="1200" cap="none" spc="0" normalizeH="0" baseline="0" noProof="1">
              <a:ln>
                <a:noFill/>
              </a:ln>
              <a:solidFill>
                <a:schemeClr val="tx1"/>
              </a:solidFill>
              <a:effectLst>
                <a:outerShdw blurRad="38100" dist="38100" dir="2700000">
                  <a:srgbClr val="FFFFFF"/>
                </a:outerShdw>
              </a:effectLst>
              <a:uLnTx/>
              <a:uFillTx/>
              <a:latin typeface="楷体" panose="02010609060101010101" pitchFamily="49" charset="-122"/>
              <a:ea typeface="楷体" panose="02010609060101010101" pitchFamily="49" charset="-122"/>
              <a:cs typeface="+mn-cs"/>
              <a:sym typeface="+mn-ea"/>
            </a:endParaRPr>
          </a:p>
          <a:p>
            <a:pPr marL="742950" marR="0" lvl="1" indent="-285750" algn="l" defTabSz="914400" rtl="0" eaLnBrk="0" fontAlgn="base" latinLnBrk="0" hangingPunct="0">
              <a:lnSpc>
                <a:spcPct val="110000"/>
              </a:lnSpc>
              <a:spcBef>
                <a:spcPts val="200"/>
              </a:spcBef>
              <a:spcAft>
                <a:spcPct val="0"/>
              </a:spcAft>
              <a:buClrTx/>
              <a:buSzTx/>
              <a:buFont typeface="Arial" panose="020B0604020202020204" pitchFamily="34" charset="0"/>
              <a:buChar char="–"/>
              <a:defRPr/>
            </a:pPr>
            <a:r>
              <a:rPr kumimoji="0" lang="zh-CN" altLang="en-US" sz="2400" i="0" u="none" strike="noStrike" kern="1200" cap="none" spc="0" normalizeH="0" baseline="0" noProof="1" smtClean="0">
                <a:ln>
                  <a:noFill/>
                </a:ln>
                <a:solidFill>
                  <a:schemeClr val="tx1"/>
                </a:solidFill>
                <a:effectLst>
                  <a:outerShdw blurRad="38100" dist="38100" dir="2700000">
                    <a:srgbClr val="FFFFFF"/>
                  </a:outerShdw>
                </a:effectLst>
                <a:uLnTx/>
                <a:uFillTx/>
                <a:latin typeface="楷体" panose="02010609060101010101" pitchFamily="49" charset="-122"/>
                <a:ea typeface="楷体" panose="02010609060101010101" pitchFamily="49" charset="-122"/>
                <a:cs typeface="+mn-cs"/>
                <a:sym typeface="+mn-ea"/>
              </a:rPr>
              <a:t>在</a:t>
            </a:r>
            <a:r>
              <a:rPr kumimoji="0" lang="zh-CN" altLang="en-US" sz="2400" i="0" u="none" strike="noStrike" kern="1200" cap="none" spc="0" normalizeH="0" baseline="0" noProof="1">
                <a:ln>
                  <a:noFill/>
                </a:ln>
                <a:solidFill>
                  <a:schemeClr val="tx1"/>
                </a:solidFill>
                <a:effectLst>
                  <a:outerShdw blurRad="38100" dist="38100" dir="2700000">
                    <a:srgbClr val="FFFFFF"/>
                  </a:outerShdw>
                </a:effectLst>
                <a:uLnTx/>
                <a:uFillTx/>
                <a:latin typeface="楷体" panose="02010609060101010101" pitchFamily="49" charset="-122"/>
                <a:ea typeface="楷体" panose="02010609060101010101" pitchFamily="49" charset="-122"/>
                <a:cs typeface="+mn-cs"/>
                <a:sym typeface="+mn-ea"/>
              </a:rPr>
              <a:t>真实世界中，一张纸无论有多么薄，它也是一个三维的体，具有一定的体积。</a:t>
            </a:r>
            <a:endParaRPr kumimoji="0" lang="zh-CN" altLang="en-US" sz="2400" i="0" u="none" strike="noStrike" kern="1200" cap="none" spc="0" normalizeH="0" baseline="0" noProof="1">
              <a:ln>
                <a:noFill/>
              </a:ln>
              <a:solidFill>
                <a:schemeClr val="tx1"/>
              </a:solidFill>
              <a:effectLst>
                <a:outerShdw blurRad="38100" dist="38100" dir="2700000">
                  <a:srgbClr val="FFFFFF"/>
                </a:outerShdw>
              </a:effectLst>
              <a:uLnTx/>
              <a:uFillTx/>
              <a:latin typeface="楷体" panose="02010609060101010101" pitchFamily="49" charset="-122"/>
              <a:ea typeface="楷体" panose="02010609060101010101" pitchFamily="49" charset="-122"/>
              <a:cs typeface="+mn-cs"/>
              <a:sym typeface="+mn-ea"/>
            </a:endParaRPr>
          </a:p>
          <a:p>
            <a:pPr marL="342900" marR="0" lvl="0" indent="-342900" algn="l" defTabSz="914400" rtl="0" eaLnBrk="0" fontAlgn="base" latinLnBrk="0" hangingPunct="0">
              <a:lnSpc>
                <a:spcPct val="110000"/>
              </a:lnSpc>
              <a:spcBef>
                <a:spcPts val="200"/>
              </a:spcBef>
              <a:spcAft>
                <a:spcPct val="0"/>
              </a:spcAft>
              <a:buClrTx/>
              <a:buSzTx/>
              <a:buFont typeface="Arial" panose="020B0604020202020204" pitchFamily="34" charset="0"/>
              <a:buChar char="•"/>
              <a:defRPr/>
            </a:pPr>
            <a:r>
              <a:rPr kumimoji="0" lang="zh-CN" altLang="en-US" sz="2400" i="0" u="none" strike="noStrike" kern="1200" cap="none" spc="0" normalizeH="0" baseline="0" noProof="1">
                <a:ln>
                  <a:noFill/>
                </a:ln>
                <a:solidFill>
                  <a:schemeClr val="tx1"/>
                </a:solidFill>
                <a:effectLst>
                  <a:outerShdw blurRad="38100" dist="38100" dir="2700000">
                    <a:srgbClr val="FFFFFF"/>
                  </a:outerShdw>
                </a:effectLst>
                <a:uLnTx/>
                <a:uFillTx/>
                <a:latin typeface="楷体" panose="02010609060101010101" pitchFamily="49" charset="-122"/>
                <a:ea typeface="楷体" panose="02010609060101010101" pitchFamily="49" charset="-122"/>
                <a:cs typeface="+mn-cs"/>
                <a:sym typeface="+mn-ea"/>
              </a:rPr>
              <a:t>这种差距造成了在计算机中以数学方法描述的形体可能是无效，即在真实世界中不可能存在</a:t>
            </a:r>
            <a:r>
              <a:rPr kumimoji="0" lang="zh-CN" altLang="en-US" sz="2400" i="0" u="none" strike="noStrike" kern="1200" cap="none" spc="0" normalizeH="0" baseline="0" noProof="1" smtClean="0">
                <a:ln>
                  <a:noFill/>
                </a:ln>
                <a:solidFill>
                  <a:schemeClr val="tx1"/>
                </a:solidFill>
                <a:effectLst>
                  <a:outerShdw blurRad="38100" dist="38100" dir="2700000">
                    <a:srgbClr val="FFFFFF"/>
                  </a:outerShdw>
                </a:effectLst>
                <a:uLnTx/>
                <a:uFillTx/>
                <a:latin typeface="楷体" panose="02010609060101010101" pitchFamily="49" charset="-122"/>
                <a:ea typeface="楷体" panose="02010609060101010101" pitchFamily="49" charset="-122"/>
                <a:cs typeface="+mn-cs"/>
                <a:sym typeface="+mn-ea"/>
              </a:rPr>
              <a:t>。什么在真实存在的？</a:t>
            </a:r>
            <a:endParaRPr kumimoji="0" lang="en-US" altLang="zh-CN" sz="2400" i="0" u="none" strike="noStrike" kern="1200" cap="none" spc="0" normalizeH="0" baseline="0" noProof="1" smtClean="0">
              <a:ln>
                <a:noFill/>
              </a:ln>
              <a:solidFill>
                <a:schemeClr val="tx1"/>
              </a:solidFill>
              <a:effectLst>
                <a:outerShdw blurRad="38100" dist="38100" dir="2700000">
                  <a:srgbClr val="FFFFFF"/>
                </a:outerShdw>
              </a:effectLst>
              <a:uLnTx/>
              <a:uFillTx/>
              <a:latin typeface="楷体" panose="02010609060101010101" pitchFamily="49" charset="-122"/>
              <a:ea typeface="楷体" panose="02010609060101010101" pitchFamily="49" charset="-122"/>
              <a:cs typeface="+mn-cs"/>
              <a:sym typeface="+mn-ea"/>
            </a:endParaRPr>
          </a:p>
          <a:p>
            <a:pPr marL="342900" marR="0" lvl="0" indent="-342900" algn="l" defTabSz="914400" rtl="0" eaLnBrk="0" fontAlgn="base" latinLnBrk="0" hangingPunct="0">
              <a:lnSpc>
                <a:spcPct val="110000"/>
              </a:lnSpc>
              <a:spcBef>
                <a:spcPct val="10000"/>
              </a:spcBef>
              <a:spcAft>
                <a:spcPct val="0"/>
              </a:spcAft>
              <a:buClrTx/>
              <a:buSzTx/>
              <a:buFont typeface="Arial" panose="020B0604020202020204" pitchFamily="34" charset="0"/>
              <a:buChar char="•"/>
              <a:defRPr/>
            </a:pPr>
            <a:r>
              <a:rPr kumimoji="0" lang="zh-CN" altLang="en-US" sz="2400" i="0" u="sng" strike="noStrike" kern="1200" cap="none" spc="0" normalizeH="0" baseline="0" noProof="0" smtClean="0">
                <a:ln>
                  <a:noFill/>
                </a:ln>
                <a:solidFill>
                  <a:srgbClr val="0000FF"/>
                </a:solidFill>
                <a:effectLst>
                  <a:outerShdw blurRad="38100" dist="38100" dir="2700000">
                    <a:srgbClr val="FFFFFF"/>
                  </a:outerShdw>
                </a:effectLst>
                <a:uLnTx/>
                <a:uFillTx/>
                <a:latin typeface="楷体" panose="02010609060101010101" pitchFamily="49" charset="-122"/>
                <a:ea typeface="楷体" panose="02010609060101010101" pitchFamily="49" charset="-122"/>
                <a:cs typeface="+mn-cs"/>
              </a:rPr>
              <a:t>有效实体</a:t>
            </a:r>
            <a:endParaRPr kumimoji="0" lang="zh-CN" altLang="en-US" sz="2400" i="0" u="sng" strike="noStrike" kern="1200" cap="none" spc="0" normalizeH="0" baseline="0" noProof="0" smtClean="0">
              <a:ln>
                <a:noFill/>
              </a:ln>
              <a:solidFill>
                <a:srgbClr val="0000FF"/>
              </a:solidFill>
              <a:effectLst>
                <a:outerShdw blurRad="38100" dist="38100" dir="2700000">
                  <a:srgbClr val="FFFFFF"/>
                </a:outerShdw>
              </a:effectLst>
              <a:uLnTx/>
              <a:uFillTx/>
              <a:latin typeface="楷体" panose="02010609060101010101" pitchFamily="49" charset="-122"/>
              <a:ea typeface="楷体" panose="02010609060101010101" pitchFamily="49" charset="-122"/>
              <a:cs typeface="+mn-cs"/>
              <a:sym typeface="+mn-ea"/>
            </a:endParaRPr>
          </a:p>
          <a:p>
            <a:pPr marL="342900" marR="0" lvl="0" indent="0" algn="l" defTabSz="914400" rtl="0" eaLnBrk="0" fontAlgn="base" latinLnBrk="0" hangingPunct="0">
              <a:lnSpc>
                <a:spcPct val="120000"/>
              </a:lnSpc>
              <a:spcBef>
                <a:spcPts val="0"/>
              </a:spcBef>
              <a:spcAft>
                <a:spcPct val="0"/>
              </a:spcAft>
              <a:buClrTx/>
              <a:buSzTx/>
              <a:buFont typeface="Wingdings" panose="05000000000000000000" pitchFamily="2" charset="2"/>
              <a:buNone/>
              <a:defRPr/>
            </a:pPr>
            <a:r>
              <a:rPr kumimoji="0" lang="en-US" altLang="zh-CN"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(1)</a:t>
            </a:r>
            <a:r>
              <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刚性。一个实体必须有不变的形状。</a:t>
            </a:r>
            <a:endPar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0" algn="l" defTabSz="914400" rtl="0" eaLnBrk="0" fontAlgn="base" latinLnBrk="0" hangingPunct="0">
              <a:lnSpc>
                <a:spcPct val="120000"/>
              </a:lnSpc>
              <a:spcBef>
                <a:spcPts val="0"/>
              </a:spcBef>
              <a:spcAft>
                <a:spcPct val="0"/>
              </a:spcAft>
              <a:buClrTx/>
              <a:buSzTx/>
              <a:buFont typeface="Wingdings" panose="05000000000000000000" pitchFamily="2" charset="2"/>
              <a:buNone/>
              <a:defRPr/>
            </a:pPr>
            <a:r>
              <a:rPr kumimoji="0" lang="en-US" altLang="zh-CN"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a:t>
            </a:r>
            <a:r>
              <a:rPr kumimoji="0" lang="en-US" altLang="zh-CN" sz="2400"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rPr>
              <a:t>2)</a:t>
            </a:r>
            <a:r>
              <a:rPr kumimoji="0" lang="zh-CN" altLang="en-US" sz="2400"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rPr>
              <a:t>具有封闭的边界，根据其边界可将空间分为</a:t>
            </a:r>
            <a:r>
              <a:rPr kumimoji="0" lang="zh-CN" altLang="en-US" sz="2400" i="0" u="none" strike="noStrike" kern="1200" cap="none" spc="0" normalizeH="0" baseline="0" noProof="0" smtClean="0">
                <a:ln>
                  <a:noFill/>
                </a:ln>
                <a:solidFill>
                  <a:schemeClr val="tx1"/>
                </a:solidFill>
                <a:effectLst/>
                <a:uLnTx/>
                <a:uFillTx/>
                <a:latin typeface="楷体" panose="02010609060101010101" pitchFamily="49" charset="-122"/>
                <a:ea typeface="楷体" panose="02010609060101010101" pitchFamily="49" charset="-122"/>
                <a:cs typeface="+mn-cs"/>
              </a:rPr>
              <a:t>内外两</a:t>
            </a:r>
            <a:r>
              <a:rPr kumimoji="0" lang="zh-CN" altLang="en-US" sz="2400"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rPr>
              <a:t>部分。</a:t>
            </a:r>
            <a:endParaRPr kumimoji="0" lang="zh-CN" altLang="en-US" sz="2400"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0" algn="l" defTabSz="914400" rtl="0" eaLnBrk="0" fontAlgn="base" latinLnBrk="0" hangingPunct="0">
              <a:lnSpc>
                <a:spcPct val="120000"/>
              </a:lnSpc>
              <a:spcBef>
                <a:spcPts val="0"/>
              </a:spcBef>
              <a:spcAft>
                <a:spcPct val="0"/>
              </a:spcAft>
              <a:buClrTx/>
              <a:buSzTx/>
              <a:buFont typeface="Wingdings" panose="05000000000000000000" pitchFamily="2" charset="2"/>
              <a:buNone/>
              <a:defRPr/>
            </a:pPr>
            <a:r>
              <a:rPr kumimoji="0" lang="en-US" altLang="zh-CN" sz="2400"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rPr>
              <a:t>(3)</a:t>
            </a:r>
            <a:r>
              <a:rPr kumimoji="0" lang="zh-CN" altLang="en-US" sz="2400"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rPr>
              <a:t>内部连通。</a:t>
            </a:r>
            <a:endParaRPr kumimoji="0" lang="zh-CN" altLang="en-US" sz="2400"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0" algn="l" defTabSz="914400" rtl="0" eaLnBrk="0" fontAlgn="base" latinLnBrk="0" hangingPunct="0">
              <a:lnSpc>
                <a:spcPct val="120000"/>
              </a:lnSpc>
              <a:spcBef>
                <a:spcPts val="0"/>
              </a:spcBef>
              <a:spcAft>
                <a:spcPct val="0"/>
              </a:spcAft>
              <a:buClrTx/>
              <a:buSzTx/>
              <a:buFont typeface="Wingdings" panose="05000000000000000000" pitchFamily="2" charset="2"/>
              <a:buNone/>
              <a:defRPr/>
            </a:pPr>
            <a:r>
              <a:rPr kumimoji="0" lang="en-US" altLang="zh-CN" sz="2400"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rPr>
              <a:t>(4)</a:t>
            </a:r>
            <a:r>
              <a:rPr kumimoji="0" lang="zh-CN" altLang="en-US" sz="2400"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rPr>
              <a:t>占据有限的空间。</a:t>
            </a:r>
            <a:endParaRPr kumimoji="0" lang="zh-CN" altLang="en-US" sz="2400"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0" algn="l" defTabSz="914400" rtl="0" eaLnBrk="0" fontAlgn="base" latinLnBrk="0" hangingPunct="0">
              <a:lnSpc>
                <a:spcPct val="120000"/>
              </a:lnSpc>
              <a:spcBef>
                <a:spcPts val="0"/>
              </a:spcBef>
              <a:spcAft>
                <a:spcPct val="0"/>
              </a:spcAft>
              <a:buClrTx/>
              <a:buSzTx/>
              <a:buFont typeface="Wingdings" panose="05000000000000000000" pitchFamily="2" charset="2"/>
              <a:buNone/>
              <a:defRPr/>
            </a:pPr>
            <a:r>
              <a:rPr kumimoji="0" lang="en-US" altLang="zh-CN" sz="2400"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rPr>
              <a:t>(5)</a:t>
            </a:r>
            <a:r>
              <a:rPr kumimoji="0" lang="zh-CN" altLang="en-US" sz="2400" i="0" u="none" strike="noStrike" kern="1200" cap="none" spc="0" normalizeH="0" baseline="0" noProof="0">
                <a:ln>
                  <a:noFill/>
                </a:ln>
                <a:solidFill>
                  <a:schemeClr val="tx1"/>
                </a:solidFill>
                <a:effectLst/>
                <a:uLnTx/>
                <a:uFillTx/>
                <a:latin typeface="楷体" panose="02010609060101010101" pitchFamily="49" charset="-122"/>
                <a:ea typeface="楷体" panose="02010609060101010101" pitchFamily="49" charset="-122"/>
                <a:cs typeface="+mn-cs"/>
              </a:rPr>
              <a:t>经过集合运算后，仍然是有效的实体。</a:t>
            </a:r>
            <a:endParaRPr kumimoji="0" lang="zh-CN" altLang="en-US" sz="28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3" name="Rectangle 2"/>
          <p:cNvSpPr>
            <a:spLocks noGrp="1" noChangeArrowheads="1"/>
          </p:cNvSpPr>
          <p:nvPr/>
        </p:nvSpPr>
        <p:spPr bwMode="auto">
          <a:xfrm>
            <a:off x="468313" y="444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j-cs"/>
                <a:sym typeface="宋体" panose="02010600030101010101" pitchFamily="2" charset="-122"/>
              </a:rPr>
              <a:t>6.3.2 </a:t>
            </a:r>
            <a:r>
              <a:rPr kumimoji="0" lang="zh-CN" altLang="en-US" sz="3200" b="1"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j-cs"/>
                <a:sym typeface="宋体" panose="02010600030101010101" pitchFamily="2" charset="-122"/>
              </a:rPr>
              <a:t>几何信息与拓扑结构</a:t>
            </a:r>
            <a:endParaRPr kumimoji="0" lang="zh-CN" altLang="en-US" sz="3200" b="1"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j-cs"/>
            </a:endParaRPr>
          </a:p>
        </p:txBody>
      </p:sp>
    </p:spTree>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p:cNvSpPr>
          <p:nvPr>
            <p:ph type="body"/>
          </p:nvPr>
        </p:nvSpPr>
        <p:spPr>
          <a:xfrm>
            <a:off x="427355" y="1101090"/>
            <a:ext cx="8229600" cy="5504815"/>
          </a:xfrm>
        </p:spPr>
        <p:txBody>
          <a:bodyPr vert="horz" wrap="square" lIns="91440" tIns="45720" rIns="91440" bIns="45720" anchor="t" anchorCtr="0"/>
          <a:lstStyle/>
          <a:p>
            <a:pPr>
              <a:buNone/>
            </a:pPr>
            <a:r>
              <a:rPr lang="zh-CN" altLang="en-US" sz="2400" u="sng" dirty="0">
                <a:latin typeface="楷体" panose="02010609060101010101" pitchFamily="49" charset="-122"/>
                <a:ea typeface="楷体" panose="02010609060101010101" pitchFamily="49" charset="-122"/>
              </a:rPr>
              <a:t>欧拉公式</a:t>
            </a:r>
            <a:endParaRPr lang="zh-CN" altLang="en-US" sz="2400" u="sng" dirty="0">
              <a:latin typeface="楷体" panose="02010609060101010101" pitchFamily="49" charset="-122"/>
              <a:ea typeface="楷体" panose="02010609060101010101" pitchFamily="49" charset="-122"/>
            </a:endParaRPr>
          </a:p>
          <a:p>
            <a:pPr>
              <a:buNone/>
            </a:pPr>
            <a:r>
              <a:rPr lang="zh-CN" altLang="en-US" sz="2400" dirty="0">
                <a:latin typeface="楷体" panose="02010609060101010101" pitchFamily="49" charset="-122"/>
                <a:ea typeface="楷体" panose="02010609060101010101" pitchFamily="49" charset="-122"/>
              </a:rPr>
              <a:t>   简单多面体是指那些经过连续的几何形变可以变换为一个球的多面体，不存在贯穿多面体的孔。</a:t>
            </a:r>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设简单多面体的顶点数、边数和面数分别用</a:t>
            </a:r>
            <a:r>
              <a:rPr lang="en-US" altLang="zh-CN" sz="2400" dirty="0">
                <a:latin typeface="楷体" panose="02010609060101010101" pitchFamily="49" charset="-122"/>
                <a:ea typeface="楷体" panose="02010609060101010101" pitchFamily="49" charset="-122"/>
              </a:rPr>
              <a:t>V</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E</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F</a:t>
            </a:r>
            <a:r>
              <a:rPr lang="zh-CN" altLang="en-US" sz="2400" dirty="0">
                <a:latin typeface="楷体" panose="02010609060101010101" pitchFamily="49" charset="-122"/>
                <a:ea typeface="楷体" panose="02010609060101010101" pitchFamily="49" charset="-122"/>
              </a:rPr>
              <a:t>表示，则存在如下关系：</a:t>
            </a:r>
            <a:endParaRPr lang="zh-CN" altLang="en-US" sz="2400" dirty="0">
              <a:latin typeface="楷体" panose="02010609060101010101" pitchFamily="49" charset="-122"/>
              <a:ea typeface="楷体" panose="02010609060101010101" pitchFamily="49" charset="-122"/>
            </a:endParaRPr>
          </a:p>
          <a:p>
            <a:pPr>
              <a:buNone/>
            </a:pPr>
            <a:endParaRPr lang="zh-CN" altLang="en-US"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它是检查实体有效性的一个</a:t>
            </a:r>
            <a:r>
              <a:rPr lang="zh-CN" altLang="en-US" sz="2400" dirty="0">
                <a:solidFill>
                  <a:srgbClr val="FF0000"/>
                </a:solidFill>
                <a:latin typeface="楷体" panose="02010609060101010101" pitchFamily="49" charset="-122"/>
                <a:ea typeface="楷体" panose="02010609060101010101" pitchFamily="49" charset="-122"/>
              </a:rPr>
              <a:t>必要条件，而不是充分条件。</a:t>
            </a:r>
            <a:endParaRPr lang="en-US" altLang="zh-CN" sz="2400" dirty="0">
              <a:solidFill>
                <a:srgbClr val="FF0000"/>
              </a:solidFill>
              <a:latin typeface="楷体" panose="02010609060101010101" pitchFamily="49" charset="-122"/>
              <a:ea typeface="楷体" panose="02010609060101010101" pitchFamily="49" charset="-122"/>
            </a:endParaRPr>
          </a:p>
          <a:p>
            <a:pPr lvl="1"/>
            <a:r>
              <a:rPr lang="zh-CN" altLang="en-US" sz="2000" dirty="0">
                <a:latin typeface="楷体" panose="02010609060101010101" pitchFamily="49" charset="-122"/>
                <a:ea typeface="楷体" panose="02010609060101010101" pitchFamily="49" charset="-122"/>
              </a:rPr>
              <a:t>某些图形可能满足欧拉公式，但并不符合实体的定义 </a:t>
            </a:r>
            <a:r>
              <a:rPr lang="zh-CN" altLang="en-US" sz="2000" b="1" dirty="0">
                <a:latin typeface="楷体" panose="02010609060101010101" pitchFamily="49" charset="-122"/>
                <a:ea typeface="楷体" panose="02010609060101010101" pitchFamily="49" charset="-122"/>
              </a:rPr>
              <a:t>。</a:t>
            </a:r>
            <a:endParaRPr lang="zh-CN" altLang="en-US" sz="2000" b="1" dirty="0">
              <a:latin typeface="楷体" panose="02010609060101010101" pitchFamily="49" charset="-122"/>
              <a:ea typeface="楷体" panose="02010609060101010101" pitchFamily="49" charset="-122"/>
            </a:endParaRPr>
          </a:p>
          <a:p>
            <a:endParaRPr lang="zh-CN" altLang="en-US" b="1" dirty="0">
              <a:solidFill>
                <a:srgbClr val="FF0000"/>
              </a:solidFill>
              <a:latin typeface="楷体" panose="02010609060101010101" pitchFamily="49" charset="-122"/>
              <a:ea typeface="楷体" panose="02010609060101010101" pitchFamily="49" charset="-122"/>
            </a:endParaRPr>
          </a:p>
        </p:txBody>
      </p:sp>
      <p:graphicFrame>
        <p:nvGraphicFramePr>
          <p:cNvPr id="13315" name="Object 2"/>
          <p:cNvGraphicFramePr/>
          <p:nvPr/>
        </p:nvGraphicFramePr>
        <p:xfrm>
          <a:off x="3491865" y="3140393"/>
          <a:ext cx="1962150" cy="431800"/>
        </p:xfrm>
        <a:graphic>
          <a:graphicData uri="http://schemas.openxmlformats.org/presentationml/2006/ole">
            <mc:AlternateContent xmlns:mc="http://schemas.openxmlformats.org/markup-compatibility/2006">
              <mc:Choice xmlns:v="urn:schemas-microsoft-com:vml" Requires="v">
                <p:oleObj spid="_x0000_s4102" name="" r:id="rId1" imgW="901065" imgH="177800" progId="Equation.3">
                  <p:embed/>
                </p:oleObj>
              </mc:Choice>
              <mc:Fallback>
                <p:oleObj name="" r:id="rId1" imgW="901065" imgH="177800" progId="Equation.3">
                  <p:embed/>
                  <p:pic>
                    <p:nvPicPr>
                      <p:cNvPr id="0" name="图片 3075"/>
                      <p:cNvPicPr/>
                      <p:nvPr/>
                    </p:nvPicPr>
                    <p:blipFill>
                      <a:blip r:embed="rId2"/>
                      <a:stretch>
                        <a:fillRect/>
                      </a:stretch>
                    </p:blipFill>
                    <p:spPr>
                      <a:xfrm>
                        <a:off x="3491865" y="3140393"/>
                        <a:ext cx="1962150" cy="431800"/>
                      </a:xfrm>
                      <a:prstGeom prst="rect">
                        <a:avLst/>
                      </a:prstGeom>
                      <a:noFill/>
                      <a:ln w="38100">
                        <a:noFill/>
                        <a:miter/>
                      </a:ln>
                    </p:spPr>
                  </p:pic>
                </p:oleObj>
              </mc:Fallback>
            </mc:AlternateContent>
          </a:graphicData>
        </a:graphic>
      </p:graphicFrame>
      <p:grpSp>
        <p:nvGrpSpPr>
          <p:cNvPr id="13316" name="Group 6"/>
          <p:cNvGrpSpPr/>
          <p:nvPr/>
        </p:nvGrpSpPr>
        <p:grpSpPr>
          <a:xfrm>
            <a:off x="2909253" y="4682490"/>
            <a:ext cx="1898650" cy="1606550"/>
            <a:chOff x="3135" y="4417"/>
            <a:chExt cx="2035" cy="1767"/>
          </a:xfrm>
        </p:grpSpPr>
        <p:grpSp>
          <p:nvGrpSpPr>
            <p:cNvPr id="13319" name="Group 7"/>
            <p:cNvGrpSpPr/>
            <p:nvPr/>
          </p:nvGrpSpPr>
          <p:grpSpPr>
            <a:xfrm>
              <a:off x="3605" y="4689"/>
              <a:ext cx="1565" cy="1495"/>
              <a:chOff x="3605" y="4689"/>
              <a:chExt cx="1565" cy="1495"/>
            </a:xfrm>
          </p:grpSpPr>
          <p:sp>
            <p:nvSpPr>
              <p:cNvPr id="13323" name="Rectangle 8"/>
              <p:cNvSpPr/>
              <p:nvPr/>
            </p:nvSpPr>
            <p:spPr>
              <a:xfrm>
                <a:off x="3605" y="5097"/>
                <a:ext cx="1095" cy="1087"/>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endParaRPr lang="zh-CN" altLang="en-US" sz="3200" b="1" dirty="0">
                  <a:solidFill>
                    <a:srgbClr val="FFFF00"/>
                  </a:solidFill>
                </a:endParaRPr>
              </a:p>
            </p:txBody>
          </p:sp>
          <p:sp>
            <p:nvSpPr>
              <p:cNvPr id="13324" name="Rectangle 9"/>
              <p:cNvSpPr/>
              <p:nvPr/>
            </p:nvSpPr>
            <p:spPr>
              <a:xfrm>
                <a:off x="4074" y="4689"/>
                <a:ext cx="1096" cy="1087"/>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endParaRPr lang="zh-CN" altLang="en-US" sz="3200" b="1" dirty="0">
                  <a:solidFill>
                    <a:srgbClr val="FFFF00"/>
                  </a:solidFill>
                </a:endParaRPr>
              </a:p>
            </p:txBody>
          </p:sp>
          <p:sp>
            <p:nvSpPr>
              <p:cNvPr id="13325" name="Line 10"/>
              <p:cNvSpPr/>
              <p:nvPr/>
            </p:nvSpPr>
            <p:spPr>
              <a:xfrm flipV="1">
                <a:off x="3605" y="4689"/>
                <a:ext cx="469" cy="408"/>
              </a:xfrm>
              <a:prstGeom prst="line">
                <a:avLst/>
              </a:prstGeom>
              <a:ln w="9525" cap="flat" cmpd="sng">
                <a:solidFill>
                  <a:schemeClr val="tx1"/>
                </a:solidFill>
                <a:prstDash val="solid"/>
                <a:headEnd type="none" w="med" len="med"/>
                <a:tailEnd type="none" w="med" len="med"/>
              </a:ln>
            </p:spPr>
          </p:sp>
          <p:sp>
            <p:nvSpPr>
              <p:cNvPr id="13326" name="Line 11"/>
              <p:cNvSpPr/>
              <p:nvPr/>
            </p:nvSpPr>
            <p:spPr>
              <a:xfrm flipH="1">
                <a:off x="4700" y="4689"/>
                <a:ext cx="470" cy="408"/>
              </a:xfrm>
              <a:prstGeom prst="line">
                <a:avLst/>
              </a:prstGeom>
              <a:ln w="9525" cap="flat" cmpd="sng">
                <a:solidFill>
                  <a:schemeClr val="tx1"/>
                </a:solidFill>
                <a:prstDash val="solid"/>
                <a:headEnd type="none" w="med" len="med"/>
                <a:tailEnd type="none" w="med" len="med"/>
              </a:ln>
            </p:spPr>
          </p:sp>
          <p:sp>
            <p:nvSpPr>
              <p:cNvPr id="13327" name="Line 12"/>
              <p:cNvSpPr/>
              <p:nvPr/>
            </p:nvSpPr>
            <p:spPr>
              <a:xfrm flipH="1">
                <a:off x="4700" y="5776"/>
                <a:ext cx="470" cy="408"/>
              </a:xfrm>
              <a:prstGeom prst="line">
                <a:avLst/>
              </a:prstGeom>
              <a:ln w="9525" cap="flat" cmpd="sng">
                <a:solidFill>
                  <a:schemeClr val="tx1"/>
                </a:solidFill>
                <a:prstDash val="solid"/>
                <a:headEnd type="none" w="med" len="med"/>
                <a:tailEnd type="none" w="med" len="med"/>
              </a:ln>
            </p:spPr>
          </p:sp>
          <p:sp>
            <p:nvSpPr>
              <p:cNvPr id="13328" name="Line 13"/>
              <p:cNvSpPr/>
              <p:nvPr/>
            </p:nvSpPr>
            <p:spPr>
              <a:xfrm flipH="1">
                <a:off x="3605" y="5776"/>
                <a:ext cx="469" cy="408"/>
              </a:xfrm>
              <a:prstGeom prst="line">
                <a:avLst/>
              </a:prstGeom>
              <a:ln w="9525" cap="flat" cmpd="sng">
                <a:solidFill>
                  <a:schemeClr val="tx1"/>
                </a:solidFill>
                <a:prstDash val="solid"/>
                <a:headEnd type="none" w="med" len="med"/>
                <a:tailEnd type="none" w="med" len="med"/>
              </a:ln>
            </p:spPr>
          </p:sp>
        </p:grpSp>
        <p:sp>
          <p:nvSpPr>
            <p:cNvPr id="13320" name="Line 14"/>
            <p:cNvSpPr/>
            <p:nvPr/>
          </p:nvSpPr>
          <p:spPr>
            <a:xfrm flipH="1" flipV="1">
              <a:off x="3135" y="4825"/>
              <a:ext cx="470" cy="272"/>
            </a:xfrm>
            <a:prstGeom prst="line">
              <a:avLst/>
            </a:prstGeom>
            <a:ln w="9525" cap="flat" cmpd="sng">
              <a:solidFill>
                <a:schemeClr val="tx1"/>
              </a:solidFill>
              <a:prstDash val="solid"/>
              <a:headEnd type="none" w="med" len="med"/>
              <a:tailEnd type="none" w="med" len="med"/>
            </a:ln>
          </p:spPr>
        </p:sp>
        <p:sp>
          <p:nvSpPr>
            <p:cNvPr id="13321" name="Line 15"/>
            <p:cNvSpPr/>
            <p:nvPr/>
          </p:nvSpPr>
          <p:spPr>
            <a:xfrm flipV="1">
              <a:off x="3135" y="4417"/>
              <a:ext cx="470" cy="408"/>
            </a:xfrm>
            <a:prstGeom prst="line">
              <a:avLst/>
            </a:prstGeom>
            <a:ln w="9525" cap="flat" cmpd="sng">
              <a:solidFill>
                <a:schemeClr val="tx1"/>
              </a:solidFill>
              <a:prstDash val="solid"/>
              <a:headEnd type="none" w="med" len="med"/>
              <a:tailEnd type="none" w="med" len="med"/>
            </a:ln>
          </p:spPr>
        </p:sp>
        <p:sp>
          <p:nvSpPr>
            <p:cNvPr id="13322" name="Line 16"/>
            <p:cNvSpPr/>
            <p:nvPr/>
          </p:nvSpPr>
          <p:spPr>
            <a:xfrm flipH="1" flipV="1">
              <a:off x="3605" y="4417"/>
              <a:ext cx="469" cy="272"/>
            </a:xfrm>
            <a:prstGeom prst="line">
              <a:avLst/>
            </a:prstGeom>
            <a:ln w="9525" cap="flat" cmpd="sng">
              <a:solidFill>
                <a:schemeClr val="tx1"/>
              </a:solidFill>
              <a:prstDash val="solid"/>
              <a:headEnd type="none" w="med" len="med"/>
              <a:tailEnd type="none" w="med" len="med"/>
            </a:ln>
          </p:spPr>
        </p:sp>
      </p:grpSp>
      <p:sp>
        <p:nvSpPr>
          <p:cNvPr id="13317" name="Text Box 17"/>
          <p:cNvSpPr txBox="1"/>
          <p:nvPr/>
        </p:nvSpPr>
        <p:spPr>
          <a:xfrm>
            <a:off x="5143500" y="4479925"/>
            <a:ext cx="3143250" cy="70675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50000"/>
              </a:spcBef>
              <a:buNone/>
            </a:pPr>
            <a:r>
              <a:rPr lang="en-US" altLang="zh-CN" sz="2000" dirty="0">
                <a:solidFill>
                  <a:srgbClr val="FF0000"/>
                </a:solidFill>
              </a:rPr>
              <a:t>V=10</a:t>
            </a:r>
            <a:r>
              <a:rPr lang="zh-CN" altLang="en-US" sz="2000" dirty="0">
                <a:solidFill>
                  <a:srgbClr val="FF0000"/>
                </a:solidFill>
              </a:rPr>
              <a:t>，</a:t>
            </a:r>
            <a:r>
              <a:rPr lang="en-US" altLang="zh-CN" sz="2000" dirty="0">
                <a:solidFill>
                  <a:srgbClr val="FF0000"/>
                </a:solidFill>
              </a:rPr>
              <a:t>E=15</a:t>
            </a:r>
            <a:r>
              <a:rPr lang="zh-CN" altLang="en-US" sz="2000" dirty="0">
                <a:solidFill>
                  <a:srgbClr val="FF0000"/>
                </a:solidFill>
              </a:rPr>
              <a:t>，</a:t>
            </a:r>
            <a:r>
              <a:rPr lang="en-US" altLang="zh-CN" sz="2000" dirty="0">
                <a:solidFill>
                  <a:srgbClr val="FF0000"/>
                </a:solidFill>
              </a:rPr>
              <a:t>F=7</a:t>
            </a:r>
            <a:r>
              <a:rPr lang="zh-CN" altLang="en-US" sz="2000" dirty="0">
                <a:solidFill>
                  <a:srgbClr val="FF0000"/>
                </a:solidFill>
              </a:rPr>
              <a:t>，显然满足欧拉公式 。</a:t>
            </a:r>
            <a:endParaRPr lang="zh-CN" altLang="en-US" sz="2000" dirty="0">
              <a:solidFill>
                <a:srgbClr val="FF0000"/>
              </a:solidFill>
            </a:endParaRPr>
          </a:p>
        </p:txBody>
      </p:sp>
      <p:sp>
        <p:nvSpPr>
          <p:cNvPr id="16" name="Rectangle 2"/>
          <p:cNvSpPr>
            <a:spLocks noGrp="1" noChangeArrowheads="1"/>
          </p:cNvSpPr>
          <p:nvPr/>
        </p:nvSpPr>
        <p:spPr bwMode="auto">
          <a:xfrm>
            <a:off x="468313" y="444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j-cs"/>
                <a:sym typeface="宋体" panose="02010600030101010101" pitchFamily="2" charset="-122"/>
              </a:rPr>
              <a:t>6.3.2 </a:t>
            </a:r>
            <a:r>
              <a:rPr kumimoji="0" lang="zh-CN" altLang="en-US" sz="3200" b="1"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j-cs"/>
                <a:sym typeface="宋体" panose="02010600030101010101" pitchFamily="2" charset="-122"/>
              </a:rPr>
              <a:t>几何信息与拓扑结构</a:t>
            </a:r>
            <a:endParaRPr kumimoji="0" lang="zh-CN" altLang="en-US" sz="3200" b="1"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j-cs"/>
            </a:endParaRPr>
          </a:p>
        </p:txBody>
      </p:sp>
    </p:spTree>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p:cNvSpPr>
          <p:nvPr>
            <p:ph type="body"/>
          </p:nvPr>
        </p:nvSpPr>
        <p:spPr>
          <a:xfrm>
            <a:off x="323850" y="1187450"/>
            <a:ext cx="8569325" cy="4751388"/>
          </a:xfrm>
        </p:spPr>
        <p:txBody>
          <a:bodyPr vert="horz" wrap="square" lIns="91440" tIns="45720" rIns="91440" bIns="45720" anchor="t" anchorCtr="0"/>
          <a:lstStyle/>
          <a:p>
            <a:pPr>
              <a:lnSpc>
                <a:spcPct val="120000"/>
              </a:lnSpc>
              <a:spcBef>
                <a:spcPts val="600"/>
              </a:spcBef>
              <a:buFont typeface="Wingdings" panose="05000000000000000000" pitchFamily="2" charset="2"/>
              <a:buChar char="u"/>
            </a:pPr>
            <a:r>
              <a:rPr lang="zh-CN" altLang="en-US" sz="2400" dirty="0">
                <a:latin typeface="楷体" panose="02010609060101010101" pitchFamily="49" charset="-122"/>
                <a:ea typeface="楷体" panose="02010609060101010101" pitchFamily="49" charset="-122"/>
              </a:rPr>
              <a:t>对于用空间面片表示外部边界的三维物体，点、边、面片间邻接关系有</a:t>
            </a:r>
            <a:r>
              <a:rPr lang="en-US" altLang="zh-CN" sz="2400" dirty="0">
                <a:latin typeface="楷体" panose="02010609060101010101" pitchFamily="49" charset="-122"/>
                <a:ea typeface="楷体" panose="02010609060101010101" pitchFamily="49" charset="-122"/>
              </a:rPr>
              <a:t>9</a:t>
            </a:r>
            <a:r>
              <a:rPr lang="zh-CN" altLang="en-US" sz="2400" dirty="0">
                <a:latin typeface="楷体" panose="02010609060101010101" pitchFamily="49" charset="-122"/>
                <a:ea typeface="楷体" panose="02010609060101010101" pitchFamily="49" charset="-122"/>
              </a:rPr>
              <a:t>种，即点→点、点→边、点→面、边→点、边→边、边→面、面→点、面→边、面→面。至少需</a:t>
            </a:r>
            <a:r>
              <a:rPr lang="en-US" altLang="zh-CN" sz="2400" dirty="0">
                <a:latin typeface="楷体" panose="02010609060101010101" pitchFamily="49" charset="-122"/>
                <a:ea typeface="楷体" panose="02010609060101010101" pitchFamily="49" charset="-122"/>
              </a:rPr>
              <a:t>2</a:t>
            </a:r>
            <a:r>
              <a:rPr lang="zh-CN" altLang="en-US" sz="2400" dirty="0">
                <a:latin typeface="楷体" panose="02010609060101010101" pitchFamily="49" charset="-122"/>
                <a:ea typeface="楷体" panose="02010609060101010101" pitchFamily="49" charset="-122"/>
              </a:rPr>
              <a:t>种才能完整地构建一个平面物体 ，因此共有</a:t>
            </a:r>
            <a:endParaRPr lang="zh-CN" altLang="en-US" sz="2400" dirty="0">
              <a:latin typeface="楷体" panose="02010609060101010101" pitchFamily="49" charset="-122"/>
              <a:ea typeface="楷体" panose="02010609060101010101" pitchFamily="49" charset="-122"/>
            </a:endParaRPr>
          </a:p>
          <a:p>
            <a:pPr>
              <a:lnSpc>
                <a:spcPct val="120000"/>
              </a:lnSpc>
              <a:spcBef>
                <a:spcPts val="600"/>
              </a:spcBef>
              <a:buFont typeface="Wingdings" panose="05000000000000000000" pitchFamily="2" charset="2"/>
              <a:buChar char="u"/>
            </a:pPr>
            <a:endParaRPr lang="zh-CN" altLang="en-US" sz="2400" b="1" dirty="0">
              <a:latin typeface="楷体" panose="02010609060101010101" pitchFamily="49" charset="-122"/>
              <a:ea typeface="楷体" panose="02010609060101010101" pitchFamily="49" charset="-122"/>
            </a:endParaRPr>
          </a:p>
          <a:p>
            <a:pPr>
              <a:lnSpc>
                <a:spcPct val="120000"/>
              </a:lnSpc>
              <a:spcBef>
                <a:spcPts val="600"/>
              </a:spcBef>
              <a:buFont typeface="Wingdings" panose="05000000000000000000" pitchFamily="2" charset="2"/>
              <a:buNone/>
            </a:pPr>
            <a:r>
              <a:rPr lang="zh-CN" altLang="en-US" sz="2400" dirty="0">
                <a:latin typeface="楷体" panose="02010609060101010101" pitchFamily="49" charset="-122"/>
                <a:ea typeface="楷体" panose="02010609060101010101" pitchFamily="49" charset="-122"/>
              </a:rPr>
              <a:t>种表示</a:t>
            </a:r>
            <a:r>
              <a:rPr lang="zh-CN" altLang="en-US" sz="2400" dirty="0">
                <a:solidFill>
                  <a:srgbClr val="FF0000"/>
                </a:solidFill>
                <a:latin typeface="楷体" panose="02010609060101010101" pitchFamily="49" charset="-122"/>
                <a:ea typeface="楷体" panose="02010609060101010101" pitchFamily="49" charset="-122"/>
              </a:rPr>
              <a:t>方法</a:t>
            </a:r>
            <a:r>
              <a:rPr lang="en-US" altLang="zh-CN" sz="2400" dirty="0">
                <a:solidFill>
                  <a:srgbClr val="FF0000"/>
                </a:solidFill>
                <a:latin typeface="楷体" panose="02010609060101010101" pitchFamily="49" charset="-122"/>
                <a:ea typeface="楷体" panose="02010609060101010101" pitchFamily="49" charset="-122"/>
              </a:rPr>
              <a:t>(</a:t>
            </a:r>
            <a:r>
              <a:rPr lang="zh-CN" altLang="en-US" sz="2400" dirty="0">
                <a:solidFill>
                  <a:srgbClr val="FF0000"/>
                </a:solidFill>
                <a:latin typeface="楷体" panose="02010609060101010101" pitchFamily="49" charset="-122"/>
                <a:ea typeface="楷体" panose="02010609060101010101" pitchFamily="49" charset="-122"/>
              </a:rPr>
              <a:t>或数据结构</a:t>
            </a:r>
            <a:r>
              <a:rPr lang="en-US" altLang="zh-CN" sz="2400" dirty="0">
                <a:solidFill>
                  <a:srgbClr val="FF0000"/>
                </a:solidFill>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a:p>
            <a:pPr>
              <a:lnSpc>
                <a:spcPct val="120000"/>
              </a:lnSpc>
              <a:spcBef>
                <a:spcPts val="600"/>
              </a:spcBef>
              <a:buFont typeface="Wingdings" panose="05000000000000000000" pitchFamily="2" charset="2"/>
              <a:buChar char="u"/>
            </a:pPr>
            <a:r>
              <a:rPr lang="zh-CN" altLang="en-US" sz="2400" dirty="0">
                <a:solidFill>
                  <a:srgbClr val="0000FF"/>
                </a:solidFill>
                <a:latin typeface="楷体" panose="02010609060101010101" pitchFamily="49" charset="-122"/>
                <a:ea typeface="楷体" panose="02010609060101010101" pitchFamily="49" charset="-122"/>
              </a:rPr>
              <a:t> 若存储的拓扑关系少，需要存储空间少，但查找时间长；当存储的拓扑关系多，占用存储空间大，但查找速度快。</a:t>
            </a:r>
            <a:endParaRPr lang="zh-CN" altLang="en-US" sz="2400" dirty="0">
              <a:solidFill>
                <a:srgbClr val="0000FF"/>
              </a:solidFill>
              <a:latin typeface="楷体" panose="02010609060101010101" pitchFamily="49" charset="-122"/>
              <a:ea typeface="楷体" panose="02010609060101010101" pitchFamily="49" charset="-122"/>
            </a:endParaRPr>
          </a:p>
        </p:txBody>
      </p:sp>
      <p:sp>
        <p:nvSpPr>
          <p:cNvPr id="11267" name="Rectangle 5"/>
          <p:cNvSpPr/>
          <p:nvPr/>
        </p:nvSpPr>
        <p:spPr>
          <a:xfrm>
            <a:off x="0" y="3309938"/>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endParaRPr lang="zh-CN" altLang="en-US" sz="3200" b="1" dirty="0">
              <a:solidFill>
                <a:srgbClr val="FFFF00"/>
              </a:solidFill>
              <a:latin typeface="Times New Roman" panose="02020603050405020304" pitchFamily="18" charset="0"/>
              <a:ea typeface="宋体" panose="02010600030101010101" pitchFamily="2" charset="-122"/>
            </a:endParaRPr>
          </a:p>
        </p:txBody>
      </p:sp>
      <p:graphicFrame>
        <p:nvGraphicFramePr>
          <p:cNvPr id="11268" name="Object 2"/>
          <p:cNvGraphicFramePr/>
          <p:nvPr/>
        </p:nvGraphicFramePr>
        <p:xfrm>
          <a:off x="3276600" y="3114675"/>
          <a:ext cx="2393950" cy="390525"/>
        </p:xfrm>
        <a:graphic>
          <a:graphicData uri="http://schemas.openxmlformats.org/presentationml/2006/ole">
            <mc:AlternateContent xmlns:mc="http://schemas.openxmlformats.org/markup-compatibility/2006">
              <mc:Choice xmlns:v="urn:schemas-microsoft-com:vml" Requires="v">
                <p:oleObj spid="_x0000_s5126" name="" r:id="rId1" imgW="1459865" imgH="241300" progId="Equation.DSMT4">
                  <p:embed/>
                </p:oleObj>
              </mc:Choice>
              <mc:Fallback>
                <p:oleObj name="" r:id="rId1" imgW="1459865" imgH="241300" progId="Equation.DSMT4">
                  <p:embed/>
                  <p:pic>
                    <p:nvPicPr>
                      <p:cNvPr id="0" name="图片 3076"/>
                      <p:cNvPicPr/>
                      <p:nvPr/>
                    </p:nvPicPr>
                    <p:blipFill>
                      <a:blip r:embed="rId2"/>
                      <a:stretch>
                        <a:fillRect/>
                      </a:stretch>
                    </p:blipFill>
                    <p:spPr>
                      <a:xfrm>
                        <a:off x="3276600" y="3114675"/>
                        <a:ext cx="2393950" cy="390525"/>
                      </a:xfrm>
                      <a:prstGeom prst="rect">
                        <a:avLst/>
                      </a:prstGeom>
                      <a:noFill/>
                      <a:ln w="38100">
                        <a:noFill/>
                        <a:miter/>
                      </a:ln>
                    </p:spPr>
                  </p:pic>
                </p:oleObj>
              </mc:Fallback>
            </mc:AlternateContent>
          </a:graphicData>
        </a:graphic>
      </p:graphicFrame>
      <p:sp>
        <p:nvSpPr>
          <p:cNvPr id="16389" name="Rectangle 2"/>
          <p:cNvSpPr>
            <a:spLocks noGrp="1" noChangeArrowheads="1"/>
          </p:cNvSpPr>
          <p:nvPr/>
        </p:nvSpPr>
        <p:spPr bwMode="auto">
          <a:xfrm>
            <a:off x="468313" y="444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3200" b="1"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j-cs"/>
                <a:sym typeface="宋体" panose="02010600030101010101" pitchFamily="2" charset="-122"/>
              </a:rPr>
              <a:t>6.3.2 </a:t>
            </a:r>
            <a:r>
              <a:rPr kumimoji="0" lang="zh-CN" altLang="en-US" sz="3200" b="1"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j-cs"/>
                <a:sym typeface="宋体" panose="02010600030101010101" pitchFamily="2" charset="-122"/>
              </a:rPr>
              <a:t>几何信息与拓扑结构</a:t>
            </a:r>
            <a:endParaRPr kumimoji="0" lang="zh-CN" altLang="en-US" sz="3200" b="1"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j-cs"/>
            </a:endParaRPr>
          </a:p>
        </p:txBody>
      </p:sp>
    </p:spTree>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p:cNvSpPr>
          <p:nvPr>
            <p:ph idx="1"/>
          </p:nvPr>
        </p:nvSpPr>
        <p:spPr>
          <a:xfrm>
            <a:off x="457200" y="1600200"/>
            <a:ext cx="8458200" cy="4530725"/>
          </a:xfrm>
        </p:spPr>
        <p:txBody>
          <a:bodyPr vert="horz" wrap="square" lIns="91440" tIns="45720" rIns="91440" bIns="45720" anchor="t" anchorCtr="0"/>
          <a:lstStyle/>
          <a:p>
            <a:pPr>
              <a:lnSpc>
                <a:spcPct val="150000"/>
              </a:lnSpc>
            </a:pPr>
            <a:r>
              <a:rPr lang="zh-CN" altLang="en-US" dirty="0">
                <a:latin typeface="Times New Roman" panose="02020603050405020304" pitchFamily="18" charset="0"/>
                <a:ea typeface="楷体" panose="02010609060101010101" pitchFamily="49" charset="-122"/>
              </a:rPr>
              <a:t>边界表示的示例</a:t>
            </a:r>
            <a:endParaRPr lang="zh-CN" altLang="en-US" dirty="0">
              <a:latin typeface="Times New Roman" panose="02020603050405020304" pitchFamily="18" charset="0"/>
              <a:ea typeface="楷体" panose="02010609060101010101" pitchFamily="49" charset="-122"/>
            </a:endParaRPr>
          </a:p>
        </p:txBody>
      </p:sp>
      <p:sp>
        <p:nvSpPr>
          <p:cNvPr id="14342" name="Text Box 238"/>
          <p:cNvSpPr txBox="1"/>
          <p:nvPr/>
        </p:nvSpPr>
        <p:spPr>
          <a:xfrm>
            <a:off x="228600" y="2514600"/>
            <a:ext cx="1463675" cy="5222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r>
              <a:rPr lang="zh-CN" altLang="en-US" b="1" dirty="0">
                <a:latin typeface="Times New Roman" panose="02020603050405020304" pitchFamily="18" charset="0"/>
                <a:ea typeface="楷体" panose="02010609060101010101" pitchFamily="49" charset="-122"/>
              </a:rPr>
              <a:t>顶点表</a:t>
            </a:r>
            <a:endParaRPr lang="zh-CN" altLang="en-US" b="1" dirty="0">
              <a:latin typeface="Times New Roman" panose="02020603050405020304" pitchFamily="18" charset="0"/>
              <a:ea typeface="楷体" panose="02010609060101010101" pitchFamily="49" charset="-122"/>
            </a:endParaRPr>
          </a:p>
        </p:txBody>
      </p:sp>
      <p:sp>
        <p:nvSpPr>
          <p:cNvPr id="14343" name="Text Box 239"/>
          <p:cNvSpPr txBox="1"/>
          <p:nvPr/>
        </p:nvSpPr>
        <p:spPr>
          <a:xfrm>
            <a:off x="7365683" y="3788248"/>
            <a:ext cx="1033145" cy="52197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r>
              <a:rPr lang="zh-CN" altLang="en-US" b="1" dirty="0">
                <a:latin typeface="Times New Roman" panose="02020603050405020304" pitchFamily="18" charset="0"/>
                <a:ea typeface="楷体" panose="02010609060101010101" pitchFamily="49" charset="-122"/>
              </a:rPr>
              <a:t>面表</a:t>
            </a:r>
            <a:endParaRPr lang="zh-CN" altLang="en-US" b="1" dirty="0">
              <a:latin typeface="Times New Roman" panose="02020603050405020304" pitchFamily="18" charset="0"/>
              <a:ea typeface="楷体" panose="02010609060101010101" pitchFamily="49" charset="-122"/>
            </a:endParaRPr>
          </a:p>
        </p:txBody>
      </p:sp>
      <p:sp>
        <p:nvSpPr>
          <p:cNvPr id="14344" name="AutoShape 241"/>
          <p:cNvSpPr/>
          <p:nvPr/>
        </p:nvSpPr>
        <p:spPr>
          <a:xfrm>
            <a:off x="4038600" y="1700530"/>
            <a:ext cx="1066800" cy="685800"/>
          </a:xfrm>
          <a:prstGeom prst="wedgeRectCallout">
            <a:avLst>
              <a:gd name="adj1" fmla="val -50714"/>
              <a:gd name="adj2" fmla="val 76759"/>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algn="ctr" eaLnBrk="1" hangingPunct="1">
              <a:spcBef>
                <a:spcPct val="0"/>
              </a:spcBef>
              <a:buNone/>
            </a:pPr>
            <a:r>
              <a:rPr lang="zh-CN" altLang="en-US" b="1" dirty="0">
                <a:latin typeface="Times New Roman" panose="02020603050405020304" pitchFamily="18" charset="0"/>
                <a:ea typeface="楷体" panose="02010609060101010101" pitchFamily="49" charset="-122"/>
              </a:rPr>
              <a:t>边表</a:t>
            </a:r>
            <a:endParaRPr lang="zh-CN" altLang="en-US" b="1" dirty="0">
              <a:latin typeface="Times New Roman" panose="02020603050405020304" pitchFamily="18" charset="0"/>
              <a:ea typeface="楷体" panose="02010609060101010101" pitchFamily="49" charset="-122"/>
            </a:endParaRPr>
          </a:p>
        </p:txBody>
      </p:sp>
      <p:graphicFrame>
        <p:nvGraphicFramePr>
          <p:cNvPr id="14345" name="对象 1"/>
          <p:cNvGraphicFramePr/>
          <p:nvPr/>
        </p:nvGraphicFramePr>
        <p:xfrm>
          <a:off x="5965825" y="482600"/>
          <a:ext cx="2493963" cy="2805113"/>
        </p:xfrm>
        <a:graphic>
          <a:graphicData uri="http://schemas.openxmlformats.org/presentationml/2006/ole">
            <mc:AlternateContent xmlns:mc="http://schemas.openxmlformats.org/markup-compatibility/2006">
              <mc:Choice xmlns:v="urn:schemas-microsoft-com:vml" Requires="v">
                <p:oleObj spid="_x0000_s6151" name="" r:id="rId1" imgW="3334385" imgH="2696210" progId="Word.Picture.8">
                  <p:embed/>
                </p:oleObj>
              </mc:Choice>
              <mc:Fallback>
                <p:oleObj name="" r:id="rId1" imgW="3334385" imgH="2696210" progId="Word.Picture.8">
                  <p:embed/>
                  <p:pic>
                    <p:nvPicPr>
                      <p:cNvPr id="0" name="图片 3076"/>
                      <p:cNvPicPr/>
                      <p:nvPr/>
                    </p:nvPicPr>
                    <p:blipFill>
                      <a:blip r:embed="rId2"/>
                      <a:stretch>
                        <a:fillRect/>
                      </a:stretch>
                    </p:blipFill>
                    <p:spPr>
                      <a:xfrm>
                        <a:off x="5965825" y="482600"/>
                        <a:ext cx="2493963" cy="2805113"/>
                      </a:xfrm>
                      <a:prstGeom prst="rect">
                        <a:avLst/>
                      </a:prstGeom>
                      <a:noFill/>
                      <a:ln w="38100">
                        <a:noFill/>
                        <a:miter/>
                      </a:ln>
                    </p:spPr>
                  </p:pic>
                </p:oleObj>
              </mc:Fallback>
            </mc:AlternateContent>
          </a:graphicData>
        </a:graphic>
      </p:graphicFrame>
      <p:graphicFrame>
        <p:nvGraphicFramePr>
          <p:cNvPr id="3" name="表格 2"/>
          <p:cNvGraphicFramePr>
            <a:graphicFrameLocks noGrp="1"/>
          </p:cNvGraphicFramePr>
          <p:nvPr/>
        </p:nvGraphicFramePr>
        <p:xfrm>
          <a:off x="2913819" y="2648746"/>
          <a:ext cx="1511373" cy="4018915"/>
        </p:xfrm>
        <a:graphic>
          <a:graphicData uri="http://schemas.openxmlformats.org/drawingml/2006/table">
            <a:tbl>
              <a:tblPr firstRow="1" firstCol="1" bandRow="1">
                <a:tableStyleId>{D7AC3CCA-C797-4891-BE02-D94E43425B78}</a:tableStyleId>
              </a:tblPr>
              <a:tblGrid>
                <a:gridCol w="503791"/>
                <a:gridCol w="503791"/>
                <a:gridCol w="503791"/>
              </a:tblGrid>
              <a:tr h="335915">
                <a:tc>
                  <a:txBody>
                    <a:bodyPr/>
                    <a:lstStyle/>
                    <a:p>
                      <a:pPr algn="just">
                        <a:spcAft>
                          <a:spcPts val="0"/>
                        </a:spcAft>
                      </a:pPr>
                      <a:r>
                        <a:rPr lang="en-US" sz="2000" b="1" kern="100" dirty="0" smtClean="0">
                          <a:effectLst/>
                        </a:rPr>
                        <a:t>1</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a:effectLst/>
                        </a:rPr>
                        <a:t>1</a:t>
                      </a:r>
                      <a:endParaRPr lang="zh-CN" sz="20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a:effectLst/>
                        </a:rPr>
                        <a:t>2</a:t>
                      </a:r>
                      <a:endParaRPr lang="zh-CN" sz="20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335915">
                <a:tc>
                  <a:txBody>
                    <a:bodyPr/>
                    <a:lstStyle/>
                    <a:p>
                      <a:pPr algn="just">
                        <a:spcAft>
                          <a:spcPts val="0"/>
                        </a:spcAft>
                      </a:pPr>
                      <a:r>
                        <a:rPr lang="en-US" sz="2000" b="1" kern="100" dirty="0">
                          <a:effectLst/>
                        </a:rPr>
                        <a:t>2</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a:effectLst/>
                        </a:rPr>
                        <a:t>2</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a:effectLst/>
                        </a:rPr>
                        <a:t>3</a:t>
                      </a:r>
                      <a:endParaRPr lang="zh-CN" sz="20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335915">
                <a:tc>
                  <a:txBody>
                    <a:bodyPr/>
                    <a:lstStyle/>
                    <a:p>
                      <a:pPr algn="just">
                        <a:spcAft>
                          <a:spcPts val="0"/>
                        </a:spcAft>
                      </a:pPr>
                      <a:r>
                        <a:rPr lang="en-US" sz="2000" b="1" kern="100">
                          <a:effectLst/>
                        </a:rPr>
                        <a:t>3</a:t>
                      </a:r>
                      <a:endParaRPr lang="zh-CN" sz="20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a:effectLst/>
                        </a:rPr>
                        <a:t>3</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a:effectLst/>
                        </a:rPr>
                        <a:t>4</a:t>
                      </a:r>
                      <a:endParaRPr lang="zh-CN" sz="20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335915">
                <a:tc>
                  <a:txBody>
                    <a:bodyPr/>
                    <a:lstStyle/>
                    <a:p>
                      <a:pPr algn="just">
                        <a:spcAft>
                          <a:spcPts val="0"/>
                        </a:spcAft>
                      </a:pPr>
                      <a:r>
                        <a:rPr lang="en-US" sz="2000" b="1" kern="100">
                          <a:effectLst/>
                        </a:rPr>
                        <a:t>4</a:t>
                      </a:r>
                      <a:endParaRPr lang="zh-CN" sz="20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a:effectLst/>
                        </a:rPr>
                        <a:t>4</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a:effectLst/>
                        </a:rPr>
                        <a:t>1</a:t>
                      </a:r>
                      <a:endParaRPr lang="zh-CN" sz="20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335915">
                <a:tc>
                  <a:txBody>
                    <a:bodyPr/>
                    <a:lstStyle/>
                    <a:p>
                      <a:pPr algn="just">
                        <a:spcAft>
                          <a:spcPts val="0"/>
                        </a:spcAft>
                      </a:pPr>
                      <a:r>
                        <a:rPr lang="en-US" sz="2000" b="1" kern="100">
                          <a:effectLst/>
                        </a:rPr>
                        <a:t>5</a:t>
                      </a:r>
                      <a:endParaRPr lang="zh-CN" sz="20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a:effectLst/>
                        </a:rPr>
                        <a:t>5</a:t>
                      </a:r>
                      <a:endParaRPr lang="zh-CN" sz="20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a:effectLst/>
                        </a:rPr>
                        <a:t>6</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335915">
                <a:tc>
                  <a:txBody>
                    <a:bodyPr/>
                    <a:lstStyle/>
                    <a:p>
                      <a:pPr algn="just">
                        <a:spcAft>
                          <a:spcPts val="0"/>
                        </a:spcAft>
                      </a:pPr>
                      <a:r>
                        <a:rPr lang="en-US" sz="2000" b="1" kern="100">
                          <a:effectLst/>
                        </a:rPr>
                        <a:t>6</a:t>
                      </a:r>
                      <a:endParaRPr lang="zh-CN" sz="20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a:effectLst/>
                        </a:rPr>
                        <a:t>6</a:t>
                      </a:r>
                      <a:endParaRPr lang="zh-CN" sz="20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a:effectLst/>
                        </a:rPr>
                        <a:t>7</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335915">
                <a:tc>
                  <a:txBody>
                    <a:bodyPr/>
                    <a:lstStyle/>
                    <a:p>
                      <a:pPr algn="just">
                        <a:spcAft>
                          <a:spcPts val="0"/>
                        </a:spcAft>
                      </a:pPr>
                      <a:r>
                        <a:rPr lang="en-US" sz="2000" b="1" kern="100">
                          <a:effectLst/>
                        </a:rPr>
                        <a:t>7</a:t>
                      </a:r>
                      <a:endParaRPr lang="zh-CN" sz="20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a:effectLst/>
                        </a:rPr>
                        <a:t>7</a:t>
                      </a:r>
                      <a:endParaRPr lang="zh-CN" sz="20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a:effectLst/>
                        </a:rPr>
                        <a:t>8</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335915">
                <a:tc>
                  <a:txBody>
                    <a:bodyPr/>
                    <a:lstStyle/>
                    <a:p>
                      <a:pPr algn="just">
                        <a:spcAft>
                          <a:spcPts val="0"/>
                        </a:spcAft>
                      </a:pPr>
                      <a:r>
                        <a:rPr lang="en-US" sz="2000" b="1" kern="100">
                          <a:effectLst/>
                        </a:rPr>
                        <a:t>8</a:t>
                      </a:r>
                      <a:endParaRPr lang="zh-CN" sz="20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a:effectLst/>
                        </a:rPr>
                        <a:t>8</a:t>
                      </a:r>
                      <a:endParaRPr lang="zh-CN" sz="20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a:effectLst/>
                        </a:rPr>
                        <a:t>5</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335915">
                <a:tc>
                  <a:txBody>
                    <a:bodyPr/>
                    <a:lstStyle/>
                    <a:p>
                      <a:pPr algn="just">
                        <a:spcAft>
                          <a:spcPts val="0"/>
                        </a:spcAft>
                      </a:pPr>
                      <a:r>
                        <a:rPr lang="en-US" sz="2000" b="1" kern="100">
                          <a:effectLst/>
                        </a:rPr>
                        <a:t>9</a:t>
                      </a:r>
                      <a:endParaRPr lang="zh-CN" sz="20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a:effectLst/>
                        </a:rPr>
                        <a:t>1</a:t>
                      </a:r>
                      <a:endParaRPr lang="zh-CN" sz="20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a:effectLst/>
                        </a:rPr>
                        <a:t>5</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335915">
                <a:tc>
                  <a:txBody>
                    <a:bodyPr/>
                    <a:lstStyle/>
                    <a:p>
                      <a:pPr algn="just">
                        <a:spcAft>
                          <a:spcPts val="0"/>
                        </a:spcAft>
                      </a:pPr>
                      <a:r>
                        <a:rPr lang="en-US" sz="2000" b="1" kern="100">
                          <a:effectLst/>
                        </a:rPr>
                        <a:t>10</a:t>
                      </a:r>
                      <a:endParaRPr lang="zh-CN" sz="20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a:effectLst/>
                        </a:rPr>
                        <a:t>2</a:t>
                      </a:r>
                      <a:endParaRPr lang="zh-CN" sz="20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a:effectLst/>
                        </a:rPr>
                        <a:t>6</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335915">
                <a:tc>
                  <a:txBody>
                    <a:bodyPr/>
                    <a:lstStyle/>
                    <a:p>
                      <a:pPr algn="just">
                        <a:spcAft>
                          <a:spcPts val="0"/>
                        </a:spcAft>
                      </a:pPr>
                      <a:r>
                        <a:rPr lang="en-US" sz="2000" b="1" kern="100">
                          <a:effectLst/>
                        </a:rPr>
                        <a:t>11</a:t>
                      </a:r>
                      <a:endParaRPr lang="zh-CN" sz="20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a:effectLst/>
                        </a:rPr>
                        <a:t>3</a:t>
                      </a:r>
                      <a:endParaRPr lang="zh-CN" sz="20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a:effectLst/>
                        </a:rPr>
                        <a:t>7</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323850">
                <a:tc>
                  <a:txBody>
                    <a:bodyPr/>
                    <a:lstStyle/>
                    <a:p>
                      <a:pPr algn="just">
                        <a:spcAft>
                          <a:spcPts val="0"/>
                        </a:spcAft>
                      </a:pPr>
                      <a:r>
                        <a:rPr lang="en-US" sz="2000" b="1" kern="100">
                          <a:effectLst/>
                        </a:rPr>
                        <a:t>12</a:t>
                      </a:r>
                      <a:endParaRPr lang="zh-CN" sz="20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a:effectLst/>
                        </a:rPr>
                        <a:t>4</a:t>
                      </a:r>
                      <a:endParaRPr lang="zh-CN" sz="20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a:effectLst/>
                        </a:rPr>
                        <a:t>8</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bl>
          </a:graphicData>
        </a:graphic>
      </p:graphicFrame>
      <p:graphicFrame>
        <p:nvGraphicFramePr>
          <p:cNvPr id="243" name="表格 242"/>
          <p:cNvGraphicFramePr>
            <a:graphicFrameLocks noGrp="1"/>
          </p:cNvGraphicFramePr>
          <p:nvPr/>
        </p:nvGraphicFramePr>
        <p:xfrm>
          <a:off x="5724128" y="4400867"/>
          <a:ext cx="2752246" cy="2015490"/>
        </p:xfrm>
        <a:graphic>
          <a:graphicData uri="http://schemas.openxmlformats.org/drawingml/2006/table">
            <a:tbl>
              <a:tblPr firstRow="1" firstCol="1" bandRow="1">
                <a:tableStyleId>{D7AC3CCA-C797-4891-BE02-D94E43425B78}</a:tableStyleId>
              </a:tblPr>
              <a:tblGrid>
                <a:gridCol w="379558"/>
                <a:gridCol w="593172"/>
                <a:gridCol w="593172"/>
                <a:gridCol w="593172"/>
                <a:gridCol w="593172"/>
              </a:tblGrid>
              <a:tr h="335915">
                <a:tc>
                  <a:txBody>
                    <a:bodyPr/>
                    <a:lstStyle/>
                    <a:p>
                      <a:pPr algn="just">
                        <a:spcAft>
                          <a:spcPts val="0"/>
                        </a:spcAft>
                      </a:pPr>
                      <a:r>
                        <a:rPr lang="en-US" altLang="zh-CN" sz="2000" b="1" kern="100" dirty="0" smtClean="0">
                          <a:effectLst/>
                          <a:latin typeface="等线" panose="02010600030101010101" pitchFamily="2" charset="-122"/>
                          <a:ea typeface="等线" panose="02010600030101010101" pitchFamily="2" charset="-122"/>
                          <a:cs typeface="Times New Roman" panose="02020603050405020304" pitchFamily="18" charset="0"/>
                        </a:rPr>
                        <a:t>1</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a:effectLst/>
                        </a:rPr>
                        <a:t>1</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10</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5</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000" b="1" kern="100" dirty="0" smtClean="0">
                          <a:effectLst/>
                          <a:latin typeface="等线" panose="02010600030101010101" pitchFamily="2" charset="-122"/>
                          <a:ea typeface="等线" panose="02010600030101010101" pitchFamily="2" charset="-122"/>
                          <a:cs typeface="Times New Roman" panose="02020603050405020304" pitchFamily="18" charset="0"/>
                        </a:rPr>
                        <a:t>9</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335915">
                <a:tc>
                  <a:txBody>
                    <a:bodyPr/>
                    <a:lstStyle/>
                    <a:p>
                      <a:pPr algn="just">
                        <a:spcAft>
                          <a:spcPts val="0"/>
                        </a:spcAft>
                      </a:pPr>
                      <a:r>
                        <a:rPr lang="en-US" altLang="zh-CN" sz="2000" b="1" kern="100" dirty="0" smtClean="0">
                          <a:effectLst/>
                          <a:latin typeface="等线" panose="02010600030101010101" pitchFamily="2" charset="-122"/>
                          <a:ea typeface="等线" panose="02010600030101010101" pitchFamily="2" charset="-122"/>
                          <a:cs typeface="Times New Roman" panose="02020603050405020304" pitchFamily="18" charset="0"/>
                        </a:rPr>
                        <a:t>2</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2</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11</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6</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000" b="1" kern="100" dirty="0" smtClean="0">
                          <a:effectLst/>
                          <a:latin typeface="等线" panose="02010600030101010101" pitchFamily="2" charset="-122"/>
                          <a:ea typeface="等线" panose="02010600030101010101" pitchFamily="2" charset="-122"/>
                          <a:cs typeface="Times New Roman" panose="02020603050405020304" pitchFamily="18" charset="0"/>
                        </a:rPr>
                        <a:t>10</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335915">
                <a:tc>
                  <a:txBody>
                    <a:bodyPr/>
                    <a:lstStyle/>
                    <a:p>
                      <a:pPr algn="just">
                        <a:spcAft>
                          <a:spcPts val="0"/>
                        </a:spcAft>
                      </a:pPr>
                      <a:r>
                        <a:rPr lang="en-US" altLang="zh-CN" sz="2000" b="1" kern="100" dirty="0" smtClean="0">
                          <a:effectLst/>
                          <a:latin typeface="等线" panose="02010600030101010101" pitchFamily="2" charset="-122"/>
                          <a:ea typeface="等线" panose="02010600030101010101" pitchFamily="2" charset="-122"/>
                          <a:cs typeface="Times New Roman" panose="02020603050405020304" pitchFamily="18" charset="0"/>
                        </a:rPr>
                        <a:t>3</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a:effectLst/>
                        </a:rPr>
                        <a:t>3</a:t>
                      </a:r>
                      <a:endParaRPr lang="zh-CN" sz="20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12</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7</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000" b="1" kern="100" dirty="0" smtClean="0">
                          <a:effectLst/>
                          <a:latin typeface="等线" panose="02010600030101010101" pitchFamily="2" charset="-122"/>
                          <a:ea typeface="等线" panose="02010600030101010101" pitchFamily="2" charset="-122"/>
                          <a:cs typeface="Times New Roman" panose="02020603050405020304" pitchFamily="18" charset="0"/>
                        </a:rPr>
                        <a:t>11</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335915">
                <a:tc>
                  <a:txBody>
                    <a:bodyPr/>
                    <a:lstStyle/>
                    <a:p>
                      <a:pPr algn="just">
                        <a:spcAft>
                          <a:spcPts val="0"/>
                        </a:spcAft>
                      </a:pPr>
                      <a:r>
                        <a:rPr lang="en-US" altLang="zh-CN" sz="2000" b="1" kern="100" dirty="0" smtClean="0">
                          <a:effectLst/>
                          <a:latin typeface="等线" panose="02010600030101010101" pitchFamily="2" charset="-122"/>
                          <a:ea typeface="等线" panose="02010600030101010101" pitchFamily="2" charset="-122"/>
                          <a:cs typeface="Times New Roman" panose="02020603050405020304" pitchFamily="18" charset="0"/>
                        </a:rPr>
                        <a:t>4</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a:effectLst/>
                        </a:rPr>
                        <a:t>4</a:t>
                      </a:r>
                      <a:endParaRPr lang="zh-CN" sz="20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9</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8</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000" b="1" kern="100" dirty="0" smtClean="0">
                          <a:effectLst/>
                          <a:latin typeface="等线" panose="02010600030101010101" pitchFamily="2" charset="-122"/>
                          <a:ea typeface="等线" panose="02010600030101010101" pitchFamily="2" charset="-122"/>
                          <a:cs typeface="Times New Roman" panose="02020603050405020304" pitchFamily="18" charset="0"/>
                        </a:rPr>
                        <a:t>12</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335915">
                <a:tc>
                  <a:txBody>
                    <a:bodyPr/>
                    <a:lstStyle/>
                    <a:p>
                      <a:pPr algn="just">
                        <a:spcAft>
                          <a:spcPts val="0"/>
                        </a:spcAft>
                      </a:pPr>
                      <a:r>
                        <a:rPr lang="en-US" altLang="zh-CN" sz="2000" b="1" kern="100" dirty="0" smtClean="0">
                          <a:effectLst/>
                          <a:latin typeface="等线" panose="02010600030101010101" pitchFamily="2" charset="-122"/>
                          <a:ea typeface="等线" panose="02010600030101010101" pitchFamily="2" charset="-122"/>
                          <a:cs typeface="Times New Roman" panose="02020603050405020304" pitchFamily="18" charset="0"/>
                        </a:rPr>
                        <a:t>5</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a:effectLst/>
                        </a:rPr>
                        <a:t>5</a:t>
                      </a:r>
                      <a:endParaRPr lang="zh-CN" sz="200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6</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7</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000" b="1" kern="100" dirty="0" smtClean="0">
                          <a:effectLst/>
                          <a:latin typeface="等线" panose="02010600030101010101" pitchFamily="2" charset="-122"/>
                          <a:ea typeface="等线" panose="02010600030101010101" pitchFamily="2" charset="-122"/>
                          <a:cs typeface="Times New Roman" panose="02020603050405020304" pitchFamily="18" charset="0"/>
                        </a:rPr>
                        <a:t>8</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335915">
                <a:tc>
                  <a:txBody>
                    <a:bodyPr/>
                    <a:lstStyle/>
                    <a:p>
                      <a:pPr algn="just">
                        <a:spcAft>
                          <a:spcPts val="0"/>
                        </a:spcAft>
                      </a:pPr>
                      <a:r>
                        <a:rPr lang="en-US" altLang="zh-CN" sz="2000" b="1" kern="100" dirty="0" smtClean="0">
                          <a:effectLst/>
                          <a:latin typeface="等线" panose="02010600030101010101" pitchFamily="2" charset="-122"/>
                          <a:ea typeface="等线" panose="02010600030101010101" pitchFamily="2" charset="-122"/>
                          <a:cs typeface="Times New Roman" panose="02020603050405020304" pitchFamily="18" charset="0"/>
                        </a:rPr>
                        <a:t>6</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3</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2</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1</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000" b="1" kern="100" dirty="0" smtClean="0">
                          <a:effectLst/>
                          <a:latin typeface="等线" panose="02010600030101010101" pitchFamily="2" charset="-122"/>
                          <a:ea typeface="等线" panose="02010600030101010101" pitchFamily="2" charset="-122"/>
                          <a:cs typeface="Times New Roman" panose="02020603050405020304" pitchFamily="18" charset="0"/>
                        </a:rPr>
                        <a:t>4</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bl>
          </a:graphicData>
        </a:graphic>
      </p:graphicFrame>
      <p:sp>
        <p:nvSpPr>
          <p:cNvPr id="244" name="AutoShape 241"/>
          <p:cNvSpPr/>
          <p:nvPr/>
        </p:nvSpPr>
        <p:spPr>
          <a:xfrm>
            <a:off x="2051720" y="2212340"/>
            <a:ext cx="1008112" cy="395131"/>
          </a:xfrm>
          <a:prstGeom prst="wedgeRectCallout">
            <a:avLst>
              <a:gd name="adj1" fmla="val 48778"/>
              <a:gd name="adj2" fmla="val 112362"/>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algn="ctr" eaLnBrk="1" hangingPunct="1">
              <a:spcBef>
                <a:spcPct val="0"/>
              </a:spcBef>
              <a:buNone/>
            </a:pPr>
            <a:r>
              <a:rPr lang="zh-CN" altLang="en-US" sz="2000" b="1" dirty="0" smtClean="0">
                <a:latin typeface="Times New Roman" panose="02020603050405020304" pitchFamily="18" charset="0"/>
                <a:ea typeface="楷体" panose="02010609060101010101" pitchFamily="49" charset="-122"/>
              </a:rPr>
              <a:t>序号列</a:t>
            </a:r>
            <a:endParaRPr lang="zh-CN" altLang="en-US" sz="2000" b="1" dirty="0">
              <a:latin typeface="Times New Roman" panose="02020603050405020304" pitchFamily="18" charset="0"/>
              <a:ea typeface="楷体" panose="02010609060101010101" pitchFamily="49" charset="-122"/>
            </a:endParaRPr>
          </a:p>
        </p:txBody>
      </p:sp>
      <p:sp>
        <p:nvSpPr>
          <p:cNvPr id="245" name="AutoShape 241"/>
          <p:cNvSpPr/>
          <p:nvPr/>
        </p:nvSpPr>
        <p:spPr>
          <a:xfrm>
            <a:off x="5002953" y="3641180"/>
            <a:ext cx="962872" cy="395131"/>
          </a:xfrm>
          <a:prstGeom prst="wedgeRectCallout">
            <a:avLst>
              <a:gd name="adj1" fmla="val 27776"/>
              <a:gd name="adj2" fmla="val 130164"/>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algn="ctr" eaLnBrk="1" hangingPunct="1">
              <a:spcBef>
                <a:spcPct val="0"/>
              </a:spcBef>
              <a:buNone/>
            </a:pPr>
            <a:r>
              <a:rPr lang="zh-CN" altLang="en-US" sz="2000" b="1" dirty="0" smtClean="0">
                <a:latin typeface="Times New Roman" panose="02020603050405020304" pitchFamily="18" charset="0"/>
                <a:ea typeface="楷体" panose="02010609060101010101" pitchFamily="49" charset="-122"/>
              </a:rPr>
              <a:t>序号列</a:t>
            </a:r>
            <a:endParaRPr lang="zh-CN" altLang="en-US" sz="2000" b="1" dirty="0">
              <a:latin typeface="Times New Roman" panose="02020603050405020304" pitchFamily="18" charset="0"/>
              <a:ea typeface="楷体" panose="02010609060101010101" pitchFamily="49" charset="-122"/>
            </a:endParaRPr>
          </a:p>
        </p:txBody>
      </p:sp>
      <p:graphicFrame>
        <p:nvGraphicFramePr>
          <p:cNvPr id="246" name="表格 245"/>
          <p:cNvGraphicFramePr>
            <a:graphicFrameLocks noGrp="1"/>
          </p:cNvGraphicFramePr>
          <p:nvPr/>
        </p:nvGraphicFramePr>
        <p:xfrm>
          <a:off x="687888" y="3644426"/>
          <a:ext cx="1511372" cy="3023235"/>
        </p:xfrm>
        <a:graphic>
          <a:graphicData uri="http://schemas.openxmlformats.org/drawingml/2006/table">
            <a:tbl>
              <a:tblPr firstRow="1" firstCol="1" bandRow="1">
                <a:tableStyleId>{D7AC3CCA-C797-4891-BE02-D94E43425B78}</a:tableStyleId>
              </a:tblPr>
              <a:tblGrid>
                <a:gridCol w="377843"/>
                <a:gridCol w="377843"/>
                <a:gridCol w="377843"/>
                <a:gridCol w="377843"/>
              </a:tblGrid>
              <a:tr h="335915">
                <a:tc>
                  <a:txBody>
                    <a:bodyPr/>
                    <a:lstStyle/>
                    <a:p>
                      <a:pPr algn="just">
                        <a:spcAft>
                          <a:spcPts val="0"/>
                        </a:spcAft>
                      </a:pP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altLang="zh-CN" sz="2000" b="1" kern="100" dirty="0" smtClean="0">
                          <a:effectLst/>
                        </a:rPr>
                        <a:t>x</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y</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z</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335915">
                <a:tc>
                  <a:txBody>
                    <a:bodyPr/>
                    <a:lstStyle/>
                    <a:p>
                      <a:pPr algn="just">
                        <a:spcAft>
                          <a:spcPts val="0"/>
                        </a:spcAft>
                      </a:pPr>
                      <a:r>
                        <a:rPr lang="en-US" altLang="zh-CN" sz="2000" b="1" kern="100" dirty="0" smtClean="0">
                          <a:effectLst/>
                          <a:latin typeface="等线" panose="02010600030101010101" pitchFamily="2" charset="-122"/>
                          <a:ea typeface="等线" panose="02010600030101010101" pitchFamily="2" charset="-122"/>
                          <a:cs typeface="Times New Roman" panose="02020603050405020304" pitchFamily="18" charset="0"/>
                        </a:rPr>
                        <a:t>1</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1</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0</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0</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335915">
                <a:tc>
                  <a:txBody>
                    <a:bodyPr/>
                    <a:lstStyle/>
                    <a:p>
                      <a:pPr algn="just">
                        <a:spcAft>
                          <a:spcPts val="0"/>
                        </a:spcAft>
                      </a:pPr>
                      <a:r>
                        <a:rPr lang="en-US" altLang="zh-CN" sz="2000" b="1" kern="100" dirty="0" smtClean="0">
                          <a:effectLst/>
                          <a:latin typeface="等线" panose="02010600030101010101" pitchFamily="2" charset="-122"/>
                          <a:ea typeface="等线" panose="02010600030101010101" pitchFamily="2" charset="-122"/>
                          <a:cs typeface="Times New Roman" panose="02020603050405020304" pitchFamily="18" charset="0"/>
                        </a:rPr>
                        <a:t>2</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1</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1</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0</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335915">
                <a:tc>
                  <a:txBody>
                    <a:bodyPr/>
                    <a:lstStyle/>
                    <a:p>
                      <a:pPr algn="just">
                        <a:spcAft>
                          <a:spcPts val="0"/>
                        </a:spcAft>
                      </a:pPr>
                      <a:r>
                        <a:rPr lang="en-US" altLang="zh-CN" sz="2000" b="1" kern="100" dirty="0" smtClean="0">
                          <a:effectLst/>
                          <a:latin typeface="等线" panose="02010600030101010101" pitchFamily="2" charset="-122"/>
                          <a:ea typeface="等线" panose="02010600030101010101" pitchFamily="2" charset="-122"/>
                          <a:cs typeface="Times New Roman" panose="02020603050405020304" pitchFamily="18" charset="0"/>
                        </a:rPr>
                        <a:t>3</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0</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1</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0</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335915">
                <a:tc>
                  <a:txBody>
                    <a:bodyPr/>
                    <a:lstStyle/>
                    <a:p>
                      <a:pPr algn="just">
                        <a:spcAft>
                          <a:spcPts val="0"/>
                        </a:spcAft>
                      </a:pPr>
                      <a:r>
                        <a:rPr lang="en-US" altLang="zh-CN" sz="2000" b="1" kern="100" dirty="0" smtClean="0">
                          <a:effectLst/>
                          <a:latin typeface="等线" panose="02010600030101010101" pitchFamily="2" charset="-122"/>
                          <a:ea typeface="等线" panose="02010600030101010101" pitchFamily="2" charset="-122"/>
                          <a:cs typeface="Times New Roman" panose="02020603050405020304" pitchFamily="18" charset="0"/>
                        </a:rPr>
                        <a:t>4</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0</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0</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0</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335915">
                <a:tc>
                  <a:txBody>
                    <a:bodyPr/>
                    <a:lstStyle/>
                    <a:p>
                      <a:pPr algn="just">
                        <a:spcAft>
                          <a:spcPts val="0"/>
                        </a:spcAft>
                      </a:pPr>
                      <a:r>
                        <a:rPr lang="en-US" altLang="zh-CN" sz="2000" b="1" kern="100" dirty="0" smtClean="0">
                          <a:effectLst/>
                          <a:latin typeface="等线" panose="02010600030101010101" pitchFamily="2" charset="-122"/>
                          <a:ea typeface="等线" panose="02010600030101010101" pitchFamily="2" charset="-122"/>
                          <a:cs typeface="Times New Roman" panose="02020603050405020304" pitchFamily="18" charset="0"/>
                        </a:rPr>
                        <a:t>5</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1</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0</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1</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335915">
                <a:tc>
                  <a:txBody>
                    <a:bodyPr/>
                    <a:lstStyle/>
                    <a:p>
                      <a:pPr algn="just">
                        <a:spcAft>
                          <a:spcPts val="0"/>
                        </a:spcAft>
                      </a:pPr>
                      <a:r>
                        <a:rPr lang="en-US" altLang="zh-CN" sz="2000" b="1" kern="100" dirty="0" smtClean="0">
                          <a:effectLst/>
                          <a:latin typeface="等线" panose="02010600030101010101" pitchFamily="2" charset="-122"/>
                          <a:ea typeface="等线" panose="02010600030101010101" pitchFamily="2" charset="-122"/>
                          <a:cs typeface="Times New Roman" panose="02020603050405020304" pitchFamily="18" charset="0"/>
                        </a:rPr>
                        <a:t>6</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1</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1</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1</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335915">
                <a:tc>
                  <a:txBody>
                    <a:bodyPr/>
                    <a:lstStyle/>
                    <a:p>
                      <a:pPr algn="just">
                        <a:spcAft>
                          <a:spcPts val="0"/>
                        </a:spcAft>
                      </a:pPr>
                      <a:r>
                        <a:rPr lang="en-US" altLang="zh-CN" sz="2000" b="1" kern="100" dirty="0" smtClean="0">
                          <a:effectLst/>
                          <a:latin typeface="等线" panose="02010600030101010101" pitchFamily="2" charset="-122"/>
                          <a:ea typeface="等线" panose="02010600030101010101" pitchFamily="2" charset="-122"/>
                          <a:cs typeface="Times New Roman" panose="02020603050405020304" pitchFamily="18" charset="0"/>
                        </a:rPr>
                        <a:t>7</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0</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1</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1</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335915">
                <a:tc>
                  <a:txBody>
                    <a:bodyPr/>
                    <a:lstStyle/>
                    <a:p>
                      <a:pPr algn="just">
                        <a:spcAft>
                          <a:spcPts val="0"/>
                        </a:spcAft>
                      </a:pPr>
                      <a:r>
                        <a:rPr lang="en-US" altLang="zh-CN" sz="2000" b="1" kern="100" dirty="0" smtClean="0">
                          <a:effectLst/>
                          <a:latin typeface="等线" panose="02010600030101010101" pitchFamily="2" charset="-122"/>
                          <a:ea typeface="等线" panose="02010600030101010101" pitchFamily="2" charset="-122"/>
                          <a:cs typeface="Times New Roman" panose="02020603050405020304" pitchFamily="18" charset="0"/>
                        </a:rPr>
                        <a:t>8</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0</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1</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b="1" kern="100" dirty="0" smtClean="0">
                          <a:effectLst/>
                        </a:rPr>
                        <a:t>1</a:t>
                      </a:r>
                      <a:endParaRPr lang="zh-CN" sz="20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bl>
          </a:graphicData>
        </a:graphic>
      </p:graphicFrame>
      <p:sp>
        <p:nvSpPr>
          <p:cNvPr id="247" name="AutoShape 241"/>
          <p:cNvSpPr/>
          <p:nvPr/>
        </p:nvSpPr>
        <p:spPr>
          <a:xfrm>
            <a:off x="631335" y="2969925"/>
            <a:ext cx="1008112" cy="395131"/>
          </a:xfrm>
          <a:prstGeom prst="wedgeRectCallout">
            <a:avLst>
              <a:gd name="adj1" fmla="val -34949"/>
              <a:gd name="adj2" fmla="val 161316"/>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algn="ctr" eaLnBrk="1" hangingPunct="1">
              <a:spcBef>
                <a:spcPct val="0"/>
              </a:spcBef>
              <a:buNone/>
            </a:pPr>
            <a:r>
              <a:rPr lang="zh-CN" altLang="en-US" sz="2000" b="1" dirty="0" smtClean="0">
                <a:latin typeface="Times New Roman" panose="02020603050405020304" pitchFamily="18" charset="0"/>
                <a:ea typeface="楷体" panose="02010609060101010101" pitchFamily="49" charset="-122"/>
              </a:rPr>
              <a:t>序号列</a:t>
            </a:r>
            <a:endParaRPr lang="zh-CN" altLang="en-US" sz="2000" b="1" dirty="0">
              <a:latin typeface="Times New Roman" panose="02020603050405020304" pitchFamily="18" charset="0"/>
              <a:ea typeface="楷体" panose="02010609060101010101" pitchFamily="49" charset="-122"/>
            </a:endParaRPr>
          </a:p>
        </p:txBody>
      </p:sp>
    </p:spTree>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2"/>
          <p:cNvSpPr>
            <a:spLocks noGrp="1"/>
          </p:cNvSpPr>
          <p:nvPr>
            <p:ph type="title"/>
          </p:nvPr>
        </p:nvSpPr>
        <p:spPr/>
        <p:txBody>
          <a:bodyPr vert="horz" wrap="square" lIns="91440" tIns="45720" rIns="91440" bIns="45720" anchor="ctr" anchorCtr="0"/>
          <a:lstStyle/>
          <a:p>
            <a:r>
              <a:rPr lang="en-US" altLang="zh-CN" sz="3200" b="1" noProof="0">
                <a:ln>
                  <a:noFill/>
                </a:ln>
                <a:effectLst/>
                <a:uLnTx/>
                <a:uFillTx/>
              </a:rPr>
              <a:t>6.3.3 常用数据结构</a:t>
            </a:r>
            <a:endParaRPr lang="en-US" altLang="zh-CN" sz="3200" b="1" noProof="0">
              <a:ln>
                <a:noFill/>
              </a:ln>
              <a:effectLst/>
              <a:uLnTx/>
              <a:uFillTx/>
            </a:endParaRPr>
          </a:p>
        </p:txBody>
      </p:sp>
      <p:sp>
        <p:nvSpPr>
          <p:cNvPr id="15363" name="内容占位符 3"/>
          <p:cNvSpPr>
            <a:spLocks noGrp="1"/>
          </p:cNvSpPr>
          <p:nvPr>
            <p:ph idx="1"/>
          </p:nvPr>
        </p:nvSpPr>
        <p:spPr/>
        <p:txBody>
          <a:bodyPr vert="horz" wrap="square" lIns="91440" tIns="45720" rIns="91440" bIns="45720" anchor="t" anchorCtr="0"/>
          <a:lstStyle/>
          <a:p>
            <a:pPr marL="0" indent="0">
              <a:buNone/>
            </a:pPr>
            <a:r>
              <a:rPr lang="zh-CN" altLang="en-US" dirty="0">
                <a:latin typeface="楷体" panose="02010609060101010101" pitchFamily="49" charset="-122"/>
                <a:ea typeface="楷体" panose="02010609060101010101" pitchFamily="49" charset="-122"/>
                <a:sym typeface="+mn-ea"/>
              </a:rPr>
              <a:t>经典数据结构</a:t>
            </a:r>
            <a:endParaRPr lang="zh-CN" altLang="en-US" dirty="0">
              <a:latin typeface="楷体" panose="02010609060101010101" pitchFamily="49" charset="-122"/>
              <a:ea typeface="楷体" panose="02010609060101010101" pitchFamily="49" charset="-122"/>
            </a:endParaRPr>
          </a:p>
          <a:p>
            <a:r>
              <a:rPr lang="zh-CN" altLang="en-US" dirty="0">
                <a:latin typeface="Times New Roman" panose="02020603050405020304" pitchFamily="18" charset="0"/>
                <a:ea typeface="楷体" panose="02010609060101010101" pitchFamily="49" charset="-122"/>
                <a:cs typeface="Times New Roman" panose="02020603050405020304" pitchFamily="18" charset="0"/>
              </a:rPr>
              <a:t>翼边数据结构</a:t>
            </a:r>
            <a:r>
              <a:rPr lang="en-US" altLang="zh-CN" dirty="0">
                <a:latin typeface="Times New Roman" panose="02020603050405020304" pitchFamily="18" charset="0"/>
                <a:ea typeface="楷体" panose="02010609060101010101" pitchFamily="49" charset="-122"/>
                <a:cs typeface="Times New Roman" panose="02020603050405020304" pitchFamily="18" charset="0"/>
              </a:rPr>
              <a:t>(Winged Edges Structure)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楷体" panose="02010609060101010101" pitchFamily="49" charset="-122"/>
                <a:cs typeface="Times New Roman" panose="02020603050405020304" pitchFamily="18" charset="0"/>
              </a:rPr>
              <a:t>对称数据结构</a:t>
            </a:r>
            <a:r>
              <a:rPr lang="en-US" altLang="zh-CN" dirty="0">
                <a:latin typeface="Times New Roman" panose="02020603050405020304" pitchFamily="18" charset="0"/>
                <a:ea typeface="楷体" panose="02010609060101010101" pitchFamily="49" charset="-122"/>
                <a:cs typeface="Times New Roman" panose="02020603050405020304" pitchFamily="18" charset="0"/>
              </a:rPr>
              <a:t>(Symmetrical Structure)</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楷体" panose="02010609060101010101" pitchFamily="49" charset="-122"/>
                <a:cs typeface="Times New Roman" panose="02020603050405020304" pitchFamily="18" charset="0"/>
              </a:rPr>
              <a:t>半边数据结构</a:t>
            </a:r>
            <a:r>
              <a:rPr lang="en-US" altLang="zh-CN" dirty="0">
                <a:latin typeface="Times New Roman" panose="02020603050405020304" pitchFamily="18" charset="0"/>
                <a:ea typeface="楷体" panose="02010609060101010101" pitchFamily="49" charset="-122"/>
                <a:cs typeface="Times New Roman" panose="02020603050405020304" pitchFamily="18" charset="0"/>
              </a:rPr>
              <a:t>(Half Edge Structure)</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2"/>
          <p:cNvPicPr>
            <a:picLocks noChangeAspect="1"/>
          </p:cNvPicPr>
          <p:nvPr/>
        </p:nvPicPr>
        <p:blipFill>
          <a:blip r:embed="rId1"/>
          <a:stretch>
            <a:fillRect/>
          </a:stretch>
        </p:blipFill>
        <p:spPr>
          <a:xfrm>
            <a:off x="4171432" y="5083104"/>
            <a:ext cx="1798046" cy="1644715"/>
          </a:xfrm>
          <a:prstGeom prst="rect">
            <a:avLst/>
          </a:prstGeom>
          <a:noFill/>
          <a:ln w="9525">
            <a:noFill/>
          </a:ln>
        </p:spPr>
      </p:pic>
      <p:sp>
        <p:nvSpPr>
          <p:cNvPr id="44034" name="Rectangle 3"/>
          <p:cNvSpPr>
            <a:spLocks noGrp="1" noChangeArrowheads="1"/>
          </p:cNvSpPr>
          <p:nvPr>
            <p:ph type="body" idx="4294967295"/>
          </p:nvPr>
        </p:nvSpPr>
        <p:spPr>
          <a:xfrm>
            <a:off x="395604" y="1124744"/>
            <a:ext cx="8568883" cy="4907756"/>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600" b="1"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(1) </a:t>
            </a:r>
            <a:r>
              <a:rPr kumimoji="0" lang="zh-CN" altLang="en-US" sz="2600" b="1"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翼边数据结构</a:t>
            </a:r>
            <a:endParaRPr kumimoji="0" lang="zh-CN" altLang="en-US" sz="2600" b="1"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1"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以边为核心</a:t>
            </a:r>
            <a:r>
              <a:rPr kumimoji="0" lang="zh-CN" altLang="en-US"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，每条边的记录中设置指向其两顶点、左右两个邻面、上下左右四条邻边的指针。</a:t>
            </a:r>
            <a:endParaRPr kumimoji="0" lang="zh-CN" altLang="en-US"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而每个顶点的记录都设置指向以它作为端点的某一条边。</a:t>
            </a:r>
            <a:endParaRPr kumimoji="0" lang="zh-CN" altLang="en-US"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每一个面的记录设置指向其一条边的指针。</a:t>
            </a:r>
            <a:endParaRPr kumimoji="0" lang="en-US" altLang="zh-CN"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优点</a:t>
            </a:r>
            <a:endParaRPr kumimoji="0" lang="en-US" altLang="zh-CN"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翼边数据结构便于快速而又简便地查找图形中各元素之间的拓扑关系，但它的存储信息量大，存储内容重复</a:t>
            </a:r>
            <a:endParaRPr kumimoji="0" lang="zh-CN" altLang="en-US"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zh-CN" altLang="en-US" sz="26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p:txBody>
      </p:sp>
      <p:grpSp>
        <p:nvGrpSpPr>
          <p:cNvPr id="16387" name="Group 4"/>
          <p:cNvGrpSpPr/>
          <p:nvPr/>
        </p:nvGrpSpPr>
        <p:grpSpPr>
          <a:xfrm>
            <a:off x="5855403" y="4941168"/>
            <a:ext cx="3165475" cy="1727200"/>
            <a:chOff x="3739" y="8619"/>
            <a:chExt cx="3781" cy="3199"/>
          </a:xfrm>
        </p:grpSpPr>
        <p:sp>
          <p:nvSpPr>
            <p:cNvPr id="16390" name="Text Box 5"/>
            <p:cNvSpPr txBox="1"/>
            <p:nvPr/>
          </p:nvSpPr>
          <p:spPr>
            <a:xfrm>
              <a:off x="5575" y="9711"/>
              <a:ext cx="540" cy="1211"/>
            </a:xfrm>
            <a:prstGeom prst="rect">
              <a:avLst/>
            </a:prstGeom>
            <a:noFill/>
            <a:ln w="9525">
              <a:noFill/>
            </a:ln>
          </p:spPr>
          <p:txBody>
            <a:bodyPr lIns="0" tIns="0" rIns="0" bIns="0"/>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algn="ctr" eaLnBrk="1" hangingPunct="1">
                <a:spcBef>
                  <a:spcPct val="0"/>
                </a:spcBef>
                <a:buNone/>
              </a:pPr>
              <a:r>
                <a:rPr lang="zh-CN" altLang="en-US" sz="1600" b="1" dirty="0">
                  <a:solidFill>
                    <a:srgbClr val="0000FF"/>
                  </a:solidFill>
                </a:rPr>
                <a:t>棱</a:t>
              </a:r>
              <a:endParaRPr lang="zh-CN" altLang="en-US" sz="1600" b="1" dirty="0">
                <a:solidFill>
                  <a:srgbClr val="0000FF"/>
                </a:solidFill>
              </a:endParaRPr>
            </a:p>
            <a:p>
              <a:pPr marL="0" lvl="0" indent="0" algn="ctr" eaLnBrk="1" hangingPunct="1">
                <a:spcBef>
                  <a:spcPct val="0"/>
                </a:spcBef>
                <a:buNone/>
              </a:pPr>
              <a:endParaRPr lang="zh-CN" altLang="en-US" sz="1600" b="1" dirty="0">
                <a:solidFill>
                  <a:srgbClr val="0000FF"/>
                </a:solidFill>
              </a:endParaRPr>
            </a:p>
            <a:p>
              <a:pPr marL="0" lvl="0" indent="0" algn="ctr" eaLnBrk="1" hangingPunct="1">
                <a:spcBef>
                  <a:spcPct val="0"/>
                </a:spcBef>
                <a:buNone/>
              </a:pPr>
              <a:r>
                <a:rPr lang="zh-CN" altLang="en-US" sz="1600" b="1" dirty="0">
                  <a:solidFill>
                    <a:srgbClr val="0000FF"/>
                  </a:solidFill>
                </a:rPr>
                <a:t>边</a:t>
              </a:r>
              <a:endParaRPr lang="zh-CN" altLang="en-US" sz="1600" b="1" dirty="0">
                <a:solidFill>
                  <a:srgbClr val="0000FF"/>
                </a:solidFill>
              </a:endParaRPr>
            </a:p>
          </p:txBody>
        </p:sp>
        <p:sp>
          <p:nvSpPr>
            <p:cNvPr id="16391" name="Text Box 6"/>
            <p:cNvSpPr txBox="1"/>
            <p:nvPr/>
          </p:nvSpPr>
          <p:spPr>
            <a:xfrm>
              <a:off x="5215" y="8773"/>
              <a:ext cx="791" cy="394"/>
            </a:xfrm>
            <a:prstGeom prst="rect">
              <a:avLst/>
            </a:prstGeom>
            <a:noFill/>
            <a:ln w="9525">
              <a:noFill/>
            </a:ln>
          </p:spPr>
          <p:txBody>
            <a:bodyPr lIns="0" tIns="0" rIns="0" bIns="0"/>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algn="ctr" eaLnBrk="1" hangingPunct="1">
                <a:spcBef>
                  <a:spcPct val="0"/>
                </a:spcBef>
                <a:buNone/>
              </a:pPr>
              <a:r>
                <a:rPr lang="zh-CN" altLang="en-US" sz="1600" b="1" dirty="0">
                  <a:solidFill>
                    <a:srgbClr val="0000FF"/>
                  </a:solidFill>
                </a:rPr>
                <a:t>终点</a:t>
              </a:r>
              <a:endParaRPr lang="zh-CN" altLang="en-US" sz="1600" b="1" dirty="0">
                <a:solidFill>
                  <a:srgbClr val="0000FF"/>
                </a:solidFill>
              </a:endParaRPr>
            </a:p>
          </p:txBody>
        </p:sp>
        <p:sp>
          <p:nvSpPr>
            <p:cNvPr id="16392" name="Text Box 7"/>
            <p:cNvSpPr txBox="1"/>
            <p:nvPr/>
          </p:nvSpPr>
          <p:spPr>
            <a:xfrm>
              <a:off x="4315" y="9086"/>
              <a:ext cx="791" cy="392"/>
            </a:xfrm>
            <a:prstGeom prst="rect">
              <a:avLst/>
            </a:prstGeom>
            <a:noFill/>
            <a:ln w="9525">
              <a:noFill/>
            </a:ln>
          </p:spPr>
          <p:txBody>
            <a:bodyPr lIns="0" tIns="0" rIns="0" bIns="0"/>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algn="ctr" eaLnBrk="1" hangingPunct="1">
                <a:spcBef>
                  <a:spcPct val="0"/>
                </a:spcBef>
                <a:buNone/>
              </a:pPr>
              <a:r>
                <a:rPr lang="zh-CN" altLang="en-US" sz="1600" b="1" dirty="0">
                  <a:solidFill>
                    <a:srgbClr val="0000FF"/>
                  </a:solidFill>
                </a:rPr>
                <a:t>左上边</a:t>
              </a:r>
              <a:endParaRPr lang="zh-CN" altLang="en-US" sz="1600" b="1" dirty="0">
                <a:solidFill>
                  <a:srgbClr val="0000FF"/>
                </a:solidFill>
              </a:endParaRPr>
            </a:p>
          </p:txBody>
        </p:sp>
        <p:sp>
          <p:nvSpPr>
            <p:cNvPr id="16393" name="Line 8"/>
            <p:cNvSpPr/>
            <p:nvPr/>
          </p:nvSpPr>
          <p:spPr>
            <a:xfrm flipH="1">
              <a:off x="4315" y="11115"/>
              <a:ext cx="1260" cy="624"/>
            </a:xfrm>
            <a:prstGeom prst="line">
              <a:avLst/>
            </a:prstGeom>
            <a:ln w="9525" cap="flat" cmpd="sng">
              <a:solidFill>
                <a:schemeClr val="tx1"/>
              </a:solidFill>
              <a:prstDash val="solid"/>
              <a:headEnd type="none" w="med" len="med"/>
              <a:tailEnd type="none" w="med" len="med"/>
            </a:ln>
          </p:spPr>
        </p:sp>
        <p:sp>
          <p:nvSpPr>
            <p:cNvPr id="16394" name="Line 9"/>
            <p:cNvSpPr/>
            <p:nvPr/>
          </p:nvSpPr>
          <p:spPr>
            <a:xfrm>
              <a:off x="5575" y="11115"/>
              <a:ext cx="1440" cy="624"/>
            </a:xfrm>
            <a:prstGeom prst="line">
              <a:avLst/>
            </a:prstGeom>
            <a:ln w="9525" cap="flat" cmpd="sng">
              <a:solidFill>
                <a:schemeClr val="tx1"/>
              </a:solidFill>
              <a:prstDash val="solid"/>
              <a:headEnd type="none" w="med" len="med"/>
              <a:tailEnd type="none" w="med" len="med"/>
            </a:ln>
          </p:spPr>
        </p:sp>
        <p:sp>
          <p:nvSpPr>
            <p:cNvPr id="16395" name="Text Box 10"/>
            <p:cNvSpPr txBox="1"/>
            <p:nvPr/>
          </p:nvSpPr>
          <p:spPr>
            <a:xfrm>
              <a:off x="5215" y="11426"/>
              <a:ext cx="791" cy="392"/>
            </a:xfrm>
            <a:prstGeom prst="rect">
              <a:avLst/>
            </a:prstGeom>
            <a:noFill/>
            <a:ln w="9525">
              <a:noFill/>
            </a:ln>
          </p:spPr>
          <p:txBody>
            <a:bodyPr lIns="0" tIns="0" rIns="0" bIns="0"/>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algn="ctr" eaLnBrk="1" hangingPunct="1">
                <a:spcBef>
                  <a:spcPct val="0"/>
                </a:spcBef>
                <a:buNone/>
              </a:pPr>
              <a:r>
                <a:rPr lang="zh-CN" altLang="en-US" sz="1600" b="1" dirty="0">
                  <a:solidFill>
                    <a:srgbClr val="0000FF"/>
                  </a:solidFill>
                </a:rPr>
                <a:t>起点</a:t>
              </a:r>
              <a:endParaRPr lang="zh-CN" altLang="en-US" sz="1600" b="1" dirty="0">
                <a:solidFill>
                  <a:srgbClr val="0000FF"/>
                </a:solidFill>
              </a:endParaRPr>
            </a:p>
          </p:txBody>
        </p:sp>
        <p:sp>
          <p:nvSpPr>
            <p:cNvPr id="16396" name="Text Box 11"/>
            <p:cNvSpPr txBox="1"/>
            <p:nvPr/>
          </p:nvSpPr>
          <p:spPr>
            <a:xfrm>
              <a:off x="4315" y="10958"/>
              <a:ext cx="791" cy="397"/>
            </a:xfrm>
            <a:prstGeom prst="rect">
              <a:avLst/>
            </a:prstGeom>
            <a:noFill/>
            <a:ln w="9525">
              <a:noFill/>
            </a:ln>
          </p:spPr>
          <p:txBody>
            <a:bodyPr lIns="0" tIns="0" rIns="0" bIns="0"/>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algn="ctr" eaLnBrk="1" hangingPunct="1">
                <a:spcBef>
                  <a:spcPct val="0"/>
                </a:spcBef>
                <a:buNone/>
              </a:pPr>
              <a:r>
                <a:rPr lang="zh-CN" altLang="en-US" sz="1600" b="1" dirty="0">
                  <a:solidFill>
                    <a:srgbClr val="0000FF"/>
                  </a:solidFill>
                </a:rPr>
                <a:t>左下边</a:t>
              </a:r>
              <a:endParaRPr lang="zh-CN" altLang="en-US" sz="1600" b="1" dirty="0">
                <a:solidFill>
                  <a:srgbClr val="0000FF"/>
                </a:solidFill>
              </a:endParaRPr>
            </a:p>
          </p:txBody>
        </p:sp>
        <p:sp>
          <p:nvSpPr>
            <p:cNvPr id="16397" name="Text Box 12"/>
            <p:cNvSpPr txBox="1"/>
            <p:nvPr/>
          </p:nvSpPr>
          <p:spPr>
            <a:xfrm>
              <a:off x="6116" y="10958"/>
              <a:ext cx="790" cy="392"/>
            </a:xfrm>
            <a:prstGeom prst="rect">
              <a:avLst/>
            </a:prstGeom>
            <a:noFill/>
            <a:ln w="9525">
              <a:noFill/>
            </a:ln>
          </p:spPr>
          <p:txBody>
            <a:bodyPr lIns="0" tIns="0" rIns="0" bIns="0"/>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algn="ctr" eaLnBrk="1" hangingPunct="1">
                <a:spcBef>
                  <a:spcPct val="0"/>
                </a:spcBef>
                <a:buNone/>
              </a:pPr>
              <a:r>
                <a:rPr lang="zh-CN" altLang="en-US" sz="1600" b="1" dirty="0">
                  <a:solidFill>
                    <a:srgbClr val="0000FF"/>
                  </a:solidFill>
                </a:rPr>
                <a:t>右下边</a:t>
              </a:r>
              <a:endParaRPr lang="zh-CN" altLang="en-US" sz="1600" b="1" dirty="0">
                <a:solidFill>
                  <a:srgbClr val="0000FF"/>
                </a:solidFill>
              </a:endParaRPr>
            </a:p>
          </p:txBody>
        </p:sp>
        <p:sp>
          <p:nvSpPr>
            <p:cNvPr id="16398" name="Text Box 13"/>
            <p:cNvSpPr txBox="1"/>
            <p:nvPr/>
          </p:nvSpPr>
          <p:spPr>
            <a:xfrm>
              <a:off x="6476" y="8930"/>
              <a:ext cx="791" cy="391"/>
            </a:xfrm>
            <a:prstGeom prst="rect">
              <a:avLst/>
            </a:prstGeom>
            <a:noFill/>
            <a:ln w="9525">
              <a:noFill/>
            </a:ln>
          </p:spPr>
          <p:txBody>
            <a:bodyPr lIns="0" tIns="0" rIns="0" bIns="0"/>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algn="ctr" eaLnBrk="1" hangingPunct="1">
                <a:spcBef>
                  <a:spcPct val="0"/>
                </a:spcBef>
                <a:buNone/>
              </a:pPr>
              <a:r>
                <a:rPr lang="zh-CN" altLang="en-US" sz="1600" b="1" dirty="0">
                  <a:solidFill>
                    <a:srgbClr val="0000FF"/>
                  </a:solidFill>
                </a:rPr>
                <a:t>右上边</a:t>
              </a:r>
              <a:endParaRPr lang="zh-CN" altLang="en-US" sz="1600" b="1" dirty="0">
                <a:solidFill>
                  <a:srgbClr val="0000FF"/>
                </a:solidFill>
              </a:endParaRPr>
            </a:p>
          </p:txBody>
        </p:sp>
        <p:sp>
          <p:nvSpPr>
            <p:cNvPr id="16399" name="Text Box 14"/>
            <p:cNvSpPr txBox="1"/>
            <p:nvPr/>
          </p:nvSpPr>
          <p:spPr>
            <a:xfrm>
              <a:off x="3739" y="10023"/>
              <a:ext cx="1476" cy="312"/>
            </a:xfrm>
            <a:prstGeom prst="rect">
              <a:avLst/>
            </a:prstGeom>
            <a:noFill/>
            <a:ln w="9525">
              <a:noFill/>
            </a:ln>
          </p:spPr>
          <p:txBody>
            <a:bodyPr lIns="0" tIns="0" rIns="0" bIns="0"/>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algn="ctr" eaLnBrk="1" hangingPunct="1">
                <a:spcBef>
                  <a:spcPct val="0"/>
                </a:spcBef>
                <a:buNone/>
              </a:pPr>
              <a:r>
                <a:rPr lang="zh-CN" altLang="en-US" sz="1600" b="1" dirty="0">
                  <a:solidFill>
                    <a:srgbClr val="0000FF"/>
                  </a:solidFill>
                </a:rPr>
                <a:t>左侧多边形</a:t>
              </a:r>
              <a:endParaRPr lang="zh-CN" altLang="en-US" sz="1600" b="1" dirty="0">
                <a:solidFill>
                  <a:srgbClr val="0000FF"/>
                </a:solidFill>
              </a:endParaRPr>
            </a:p>
          </p:txBody>
        </p:sp>
        <p:sp>
          <p:nvSpPr>
            <p:cNvPr id="16400" name="Text Box 15"/>
            <p:cNvSpPr txBox="1"/>
            <p:nvPr/>
          </p:nvSpPr>
          <p:spPr>
            <a:xfrm>
              <a:off x="6260" y="9943"/>
              <a:ext cx="1260" cy="392"/>
            </a:xfrm>
            <a:prstGeom prst="rect">
              <a:avLst/>
            </a:prstGeom>
            <a:noFill/>
            <a:ln w="9525">
              <a:noFill/>
            </a:ln>
          </p:spPr>
          <p:txBody>
            <a:bodyPr lIns="0" tIns="0" rIns="0" bIns="0"/>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algn="ctr" eaLnBrk="1" hangingPunct="1">
                <a:spcBef>
                  <a:spcPct val="0"/>
                </a:spcBef>
                <a:buNone/>
              </a:pPr>
              <a:r>
                <a:rPr lang="zh-CN" altLang="en-US" sz="1600" b="1" dirty="0">
                  <a:solidFill>
                    <a:srgbClr val="0000FF"/>
                  </a:solidFill>
                </a:rPr>
                <a:t>右侧多边形</a:t>
              </a:r>
              <a:endParaRPr lang="zh-CN" altLang="en-US" sz="1600" b="1" dirty="0">
                <a:solidFill>
                  <a:srgbClr val="0000FF"/>
                </a:solidFill>
              </a:endParaRPr>
            </a:p>
          </p:txBody>
        </p:sp>
        <p:grpSp>
          <p:nvGrpSpPr>
            <p:cNvPr id="16401" name="Group 16"/>
            <p:cNvGrpSpPr/>
            <p:nvPr/>
          </p:nvGrpSpPr>
          <p:grpSpPr>
            <a:xfrm>
              <a:off x="4315" y="8619"/>
              <a:ext cx="2521" cy="2496"/>
              <a:chOff x="4315" y="8619"/>
              <a:chExt cx="2521" cy="2496"/>
            </a:xfrm>
          </p:grpSpPr>
          <p:sp>
            <p:nvSpPr>
              <p:cNvPr id="16402" name="Line 17"/>
              <p:cNvSpPr/>
              <p:nvPr/>
            </p:nvSpPr>
            <p:spPr>
              <a:xfrm>
                <a:off x="4315" y="8619"/>
                <a:ext cx="1260" cy="780"/>
              </a:xfrm>
              <a:prstGeom prst="line">
                <a:avLst/>
              </a:prstGeom>
              <a:ln w="9525" cap="flat" cmpd="sng">
                <a:solidFill>
                  <a:schemeClr val="tx1"/>
                </a:solidFill>
                <a:prstDash val="solid"/>
                <a:headEnd type="none" w="med" len="med"/>
                <a:tailEnd type="none" w="med" len="med"/>
              </a:ln>
            </p:spPr>
          </p:sp>
          <p:sp>
            <p:nvSpPr>
              <p:cNvPr id="16403" name="Line 18"/>
              <p:cNvSpPr/>
              <p:nvPr/>
            </p:nvSpPr>
            <p:spPr>
              <a:xfrm flipV="1">
                <a:off x="5575" y="8619"/>
                <a:ext cx="1261" cy="780"/>
              </a:xfrm>
              <a:prstGeom prst="line">
                <a:avLst/>
              </a:prstGeom>
              <a:ln w="9525" cap="flat" cmpd="sng">
                <a:solidFill>
                  <a:schemeClr val="tx1"/>
                </a:solidFill>
                <a:prstDash val="solid"/>
                <a:headEnd type="none" w="med" len="med"/>
                <a:tailEnd type="none" w="med" len="med"/>
              </a:ln>
            </p:spPr>
          </p:sp>
          <p:sp>
            <p:nvSpPr>
              <p:cNvPr id="16404" name="Line 19"/>
              <p:cNvSpPr/>
              <p:nvPr/>
            </p:nvSpPr>
            <p:spPr>
              <a:xfrm>
                <a:off x="5575" y="9399"/>
                <a:ext cx="0" cy="1716"/>
              </a:xfrm>
              <a:prstGeom prst="line">
                <a:avLst/>
              </a:prstGeom>
              <a:ln w="9525" cap="flat" cmpd="sng">
                <a:solidFill>
                  <a:schemeClr val="tx1"/>
                </a:solidFill>
                <a:prstDash val="solid"/>
                <a:headEnd type="none" w="med" len="med"/>
                <a:tailEnd type="none" w="med" len="med"/>
              </a:ln>
            </p:spPr>
          </p:sp>
        </p:grpSp>
      </p:grpSp>
      <p:pic>
        <p:nvPicPr>
          <p:cNvPr id="16389" name="Picture 1"/>
          <p:cNvPicPr>
            <a:picLocks noChangeAspect="1"/>
          </p:cNvPicPr>
          <p:nvPr/>
        </p:nvPicPr>
        <p:blipFill>
          <a:blip r:embed="rId2"/>
          <a:stretch>
            <a:fillRect/>
          </a:stretch>
        </p:blipFill>
        <p:spPr>
          <a:xfrm>
            <a:off x="192134" y="6055192"/>
            <a:ext cx="4022647" cy="720988"/>
          </a:xfrm>
          <a:prstGeom prst="rect">
            <a:avLst/>
          </a:prstGeom>
          <a:noFill/>
          <a:ln w="9525">
            <a:noFill/>
          </a:ln>
        </p:spPr>
      </p:pic>
      <p:sp>
        <p:nvSpPr>
          <p:cNvPr id="15362" name="标题 2"/>
          <p:cNvSpPr>
            <a:spLocks noGrp="1"/>
          </p:cNvSpPr>
          <p:nvPr>
            <p:custDataLst>
              <p:tags r:id="rId3"/>
            </p:custDataLst>
          </p:nvPr>
        </p:nvSpPr>
        <p:spPr>
          <a:xfrm>
            <a:off x="457200" y="274638"/>
            <a:ext cx="8229600" cy="1143000"/>
          </a:xfrm>
          <a:prstGeom prst="rect">
            <a:avLst/>
          </a:prstGeom>
          <a:noFill/>
          <a:ln w="9525">
            <a:noFill/>
          </a:ln>
        </p:spPr>
        <p:txBody>
          <a:bodyPr vert="horz" wrap="square" lIns="91440" tIns="45720" rIns="91440" bIns="45720" anchor="ctr" anchorCtr="0"/>
          <a:lstStyle>
            <a:lvl1pPr algn="ctr" rtl="0" eaLnBrk="0" fontAlgn="base" hangingPunct="0">
              <a:spcBef>
                <a:spcPct val="0"/>
              </a:spcBef>
              <a:spcAft>
                <a:spcPct val="0"/>
              </a:spcAft>
              <a:defRPr sz="3200" kern="1200">
                <a:solidFill>
                  <a:schemeClr val="tx1"/>
                </a:solidFill>
                <a:latin typeface="华文楷体" panose="02010600040101010101" pitchFamily="2" charset="-122"/>
                <a:ea typeface="华文楷体" panose="02010600040101010101" pitchFamily="2" charset="-122"/>
                <a:cs typeface="+mj-cs"/>
              </a:defRPr>
            </a:lvl1pPr>
            <a:lvl2pPr algn="ctr" rtl="0" eaLnBrk="0" fontAlgn="base" hangingPunct="0">
              <a:spcBef>
                <a:spcPct val="0"/>
              </a:spcBef>
              <a:spcAft>
                <a:spcPct val="0"/>
              </a:spcAft>
              <a:defRPr sz="3200">
                <a:solidFill>
                  <a:schemeClr val="tx1"/>
                </a:solidFill>
                <a:latin typeface="华文楷体" panose="02010600040101010101" pitchFamily="2" charset="-122"/>
                <a:ea typeface="华文楷体" panose="02010600040101010101" pitchFamily="2" charset="-122"/>
              </a:defRPr>
            </a:lvl2pPr>
            <a:lvl3pPr algn="ctr" rtl="0" eaLnBrk="0" fontAlgn="base" hangingPunct="0">
              <a:spcBef>
                <a:spcPct val="0"/>
              </a:spcBef>
              <a:spcAft>
                <a:spcPct val="0"/>
              </a:spcAft>
              <a:defRPr sz="3200">
                <a:solidFill>
                  <a:schemeClr val="tx1"/>
                </a:solidFill>
                <a:latin typeface="华文楷体" panose="02010600040101010101" pitchFamily="2" charset="-122"/>
                <a:ea typeface="华文楷体" panose="02010600040101010101" pitchFamily="2" charset="-122"/>
              </a:defRPr>
            </a:lvl3pPr>
            <a:lvl4pPr algn="ctr" rtl="0" eaLnBrk="0" fontAlgn="base" hangingPunct="0">
              <a:spcBef>
                <a:spcPct val="0"/>
              </a:spcBef>
              <a:spcAft>
                <a:spcPct val="0"/>
              </a:spcAft>
              <a:defRPr sz="3200">
                <a:solidFill>
                  <a:schemeClr val="tx1"/>
                </a:solidFill>
                <a:latin typeface="华文楷体" panose="02010600040101010101" pitchFamily="2" charset="-122"/>
                <a:ea typeface="华文楷体" panose="02010600040101010101" pitchFamily="2" charset="-122"/>
              </a:defRPr>
            </a:lvl4pPr>
            <a:lvl5pPr algn="ctr" rtl="0" eaLnBrk="0" fontAlgn="base" hangingPunct="0">
              <a:spcBef>
                <a:spcPct val="0"/>
              </a:spcBef>
              <a:spcAft>
                <a:spcPct val="0"/>
              </a:spcAft>
              <a:defRPr sz="3200">
                <a:solidFill>
                  <a:schemeClr val="tx1"/>
                </a:solidFill>
                <a:latin typeface="华文楷体" panose="02010600040101010101" pitchFamily="2" charset="-122"/>
                <a:ea typeface="华文楷体" panose="0201060004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en-US" altLang="zh-CN" sz="3200" b="1" noProof="0" dirty="0">
                <a:ln>
                  <a:noFill/>
                </a:ln>
                <a:effectLst/>
                <a:uLnTx/>
                <a:uFillTx/>
              </a:rPr>
              <a:t>6.3.3 </a:t>
            </a:r>
            <a:r>
              <a:rPr lang="en-US" altLang="zh-CN" sz="3200" b="1" noProof="0" dirty="0" err="1">
                <a:ln>
                  <a:noFill/>
                </a:ln>
                <a:effectLst/>
                <a:uLnTx/>
                <a:uFillTx/>
              </a:rPr>
              <a:t>常用数据结构</a:t>
            </a:r>
            <a:endParaRPr lang="en-US" altLang="zh-CN" sz="3200" b="1" noProof="0" dirty="0">
              <a:ln>
                <a:noFill/>
              </a:ln>
              <a:effectLst/>
              <a:uLnTx/>
              <a:uFillTx/>
            </a:endParaRPr>
          </a:p>
        </p:txBody>
      </p:sp>
    </p:spTree>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p:cNvSpPr>
          <p:nvPr>
            <p:ph idx="1"/>
          </p:nvPr>
        </p:nvSpPr>
        <p:spPr/>
        <p:txBody>
          <a:bodyPr vert="horz" wrap="square" lIns="91440" tIns="45720" rIns="91440" bIns="45720" anchor="t" anchorCtr="0"/>
          <a:lstStyle/>
          <a:p>
            <a:pPr>
              <a:buNone/>
            </a:pPr>
            <a:r>
              <a:rPr lang="en-US" altLang="zh-CN" sz="2600" dirty="0" smtClean="0">
                <a:latin typeface="楷体" panose="02010609060101010101" pitchFamily="49" charset="-122"/>
                <a:ea typeface="楷体" panose="02010609060101010101" pitchFamily="49" charset="-122"/>
              </a:rPr>
              <a:t>(2)</a:t>
            </a:r>
            <a:r>
              <a:rPr lang="zh-CN" altLang="en-US" sz="2600" dirty="0" smtClean="0">
                <a:latin typeface="楷体" panose="02010609060101010101" pitchFamily="49" charset="-122"/>
                <a:ea typeface="楷体" panose="02010609060101010101" pitchFamily="49" charset="-122"/>
              </a:rPr>
              <a:t>对称数据结构</a:t>
            </a:r>
            <a:endParaRPr lang="en-US" altLang="zh-CN" sz="2600" dirty="0" smtClean="0">
              <a:latin typeface="楷体" panose="02010609060101010101" pitchFamily="49" charset="-122"/>
              <a:ea typeface="楷体" panose="02010609060101010101" pitchFamily="49" charset="-122"/>
            </a:endParaRPr>
          </a:p>
          <a:p>
            <a:r>
              <a:rPr lang="zh-CN" altLang="en-US" sz="2600" dirty="0" smtClean="0">
                <a:latin typeface="楷体" panose="02010609060101010101" pitchFamily="49" charset="-122"/>
                <a:ea typeface="楷体" panose="02010609060101010101" pitchFamily="49" charset="-122"/>
              </a:rPr>
              <a:t>对称数据结构中，显示地存放了面→边、边→面、边→点、点→边的</a:t>
            </a:r>
            <a:r>
              <a:rPr lang="en-US" altLang="zh-CN" sz="2600" dirty="0" smtClean="0">
                <a:latin typeface="楷体" panose="02010609060101010101" pitchFamily="49" charset="-122"/>
                <a:ea typeface="楷体" panose="02010609060101010101" pitchFamily="49" charset="-122"/>
              </a:rPr>
              <a:t>4</a:t>
            </a:r>
            <a:r>
              <a:rPr lang="zh-CN" altLang="en-US" sz="2600" dirty="0" smtClean="0">
                <a:latin typeface="楷体" panose="02010609060101010101" pitchFamily="49" charset="-122"/>
                <a:ea typeface="楷体" panose="02010609060101010101" pitchFamily="49" charset="-122"/>
              </a:rPr>
              <a:t>种拓扑关系</a:t>
            </a:r>
            <a:endParaRPr lang="en-US" altLang="zh-CN" sz="2600" dirty="0" smtClean="0">
              <a:latin typeface="楷体" panose="02010609060101010101" pitchFamily="49" charset="-122"/>
              <a:ea typeface="楷体" panose="02010609060101010101" pitchFamily="49" charset="-122"/>
            </a:endParaRPr>
          </a:p>
          <a:p>
            <a:pPr lvl="1"/>
            <a:r>
              <a:rPr lang="zh-CN" altLang="en-US" sz="2200" dirty="0" smtClean="0">
                <a:latin typeface="楷体" panose="02010609060101010101" pitchFamily="49" charset="-122"/>
                <a:ea typeface="楷体" panose="02010609060101010101" pitchFamily="49" charset="-122"/>
              </a:rPr>
              <a:t>每个面记录中设置了指向它所有边的指针</a:t>
            </a:r>
            <a:r>
              <a:rPr lang="zh-CN" altLang="en-US" sz="2200" dirty="0" smtClean="0">
                <a:latin typeface="楷体" panose="02010609060101010101" pitchFamily="49" charset="-122"/>
                <a:ea typeface="楷体" panose="02010609060101010101" pitchFamily="49" charset="-122"/>
              </a:rPr>
              <a:t>。</a:t>
            </a:r>
            <a:endParaRPr lang="en-US" altLang="zh-CN" sz="2200" dirty="0" smtClean="0">
              <a:latin typeface="楷体" panose="02010609060101010101" pitchFamily="49" charset="-122"/>
              <a:ea typeface="楷体" panose="02010609060101010101" pitchFamily="49" charset="-122"/>
            </a:endParaRPr>
          </a:p>
          <a:p>
            <a:pPr lvl="1"/>
            <a:r>
              <a:rPr lang="zh-CN" altLang="en-US" sz="2200" dirty="0" smtClean="0">
                <a:latin typeface="楷体" panose="02010609060101010101" pitchFamily="49" charset="-122"/>
                <a:ea typeface="楷体" panose="02010609060101010101" pitchFamily="49" charset="-122"/>
              </a:rPr>
              <a:t>同样，每条边记录中也设置了指向它两个邻面的指针和两个顶点的指针，每个点设置以它为端点的所有边的指针。</a:t>
            </a:r>
            <a:endParaRPr lang="zh-CN" altLang="en-US" sz="2200" dirty="0" smtClean="0">
              <a:latin typeface="楷体" panose="02010609060101010101" pitchFamily="49" charset="-122"/>
              <a:ea typeface="楷体" panose="02010609060101010101" pitchFamily="49" charset="-122"/>
            </a:endParaRPr>
          </a:p>
          <a:p>
            <a:r>
              <a:rPr lang="zh-CN" altLang="en-US" sz="2600" dirty="0" smtClean="0">
                <a:latin typeface="楷体" panose="02010609060101010101" pitchFamily="49" charset="-122"/>
                <a:ea typeface="楷体" panose="02010609060101010101" pitchFamily="49" charset="-122"/>
              </a:rPr>
              <a:t>这种数据结构的空间复杂度为</a:t>
            </a:r>
            <a:r>
              <a:rPr lang="en-US" altLang="zh-CN" sz="2600" dirty="0" smtClean="0">
                <a:latin typeface="楷体" panose="02010609060101010101" pitchFamily="49" charset="-122"/>
                <a:ea typeface="楷体" panose="02010609060101010101" pitchFamily="49" charset="-122"/>
              </a:rPr>
              <a:t>6E</a:t>
            </a:r>
            <a:r>
              <a:rPr lang="zh-CN" altLang="en-US" sz="2600" dirty="0" smtClean="0">
                <a:latin typeface="楷体" panose="02010609060101010101" pitchFamily="49" charset="-122"/>
                <a:ea typeface="楷体" panose="02010609060101010101" pitchFamily="49" charset="-122"/>
              </a:rPr>
              <a:t>，</a:t>
            </a:r>
            <a:r>
              <a:rPr lang="en-US" altLang="zh-CN" sz="2600" dirty="0" smtClean="0">
                <a:latin typeface="楷体" panose="02010609060101010101" pitchFamily="49" charset="-122"/>
                <a:ea typeface="楷体" panose="02010609060101010101" pitchFamily="49" charset="-122"/>
              </a:rPr>
              <a:t>E</a:t>
            </a:r>
            <a:r>
              <a:rPr lang="zh-CN" altLang="en-US" sz="2600" dirty="0" smtClean="0">
                <a:latin typeface="楷体" panose="02010609060101010101" pitchFamily="49" charset="-122"/>
                <a:ea typeface="楷体" panose="02010609060101010101" pitchFamily="49" charset="-122"/>
              </a:rPr>
              <a:t>为实体中的边数</a:t>
            </a:r>
            <a:endParaRPr lang="zh-CN" altLang="en-US" sz="2600" dirty="0">
              <a:latin typeface="楷体" panose="02010609060101010101" pitchFamily="49" charset="-122"/>
              <a:ea typeface="楷体" panose="02010609060101010101" pitchFamily="49" charset="-122"/>
            </a:endParaRPr>
          </a:p>
        </p:txBody>
      </p:sp>
      <p:sp>
        <p:nvSpPr>
          <p:cNvPr id="5" name="标题 2"/>
          <p:cNvSpPr>
            <a:spLocks noGrp="1"/>
          </p:cNvSpPr>
          <p:nvPr>
            <p:custDataLst>
              <p:tags r:id="rId1"/>
            </p:custDataLst>
          </p:nvPr>
        </p:nvSpPr>
        <p:spPr>
          <a:xfrm>
            <a:off x="457200" y="274638"/>
            <a:ext cx="8229600" cy="1143000"/>
          </a:xfrm>
          <a:prstGeom prst="rect">
            <a:avLst/>
          </a:prstGeom>
          <a:noFill/>
          <a:ln w="9525">
            <a:noFill/>
          </a:ln>
        </p:spPr>
        <p:txBody>
          <a:bodyPr vert="horz" wrap="square" lIns="91440" tIns="45720" rIns="91440" bIns="45720" anchor="ctr" anchorCtr="0"/>
          <a:lstStyle>
            <a:lvl1pPr algn="ctr" rtl="0" eaLnBrk="0" fontAlgn="base" hangingPunct="0">
              <a:spcBef>
                <a:spcPct val="0"/>
              </a:spcBef>
              <a:spcAft>
                <a:spcPct val="0"/>
              </a:spcAft>
              <a:defRPr sz="3200" kern="1200">
                <a:solidFill>
                  <a:schemeClr val="tx1"/>
                </a:solidFill>
                <a:latin typeface="华文楷体" panose="02010600040101010101" pitchFamily="2" charset="-122"/>
                <a:ea typeface="华文楷体" panose="02010600040101010101" pitchFamily="2" charset="-122"/>
                <a:cs typeface="+mj-cs"/>
              </a:defRPr>
            </a:lvl1pPr>
            <a:lvl2pPr algn="ctr" rtl="0" eaLnBrk="0" fontAlgn="base" hangingPunct="0">
              <a:spcBef>
                <a:spcPct val="0"/>
              </a:spcBef>
              <a:spcAft>
                <a:spcPct val="0"/>
              </a:spcAft>
              <a:defRPr sz="3200">
                <a:solidFill>
                  <a:schemeClr val="tx1"/>
                </a:solidFill>
                <a:latin typeface="华文楷体" panose="02010600040101010101" pitchFamily="2" charset="-122"/>
                <a:ea typeface="华文楷体" panose="02010600040101010101" pitchFamily="2" charset="-122"/>
              </a:defRPr>
            </a:lvl2pPr>
            <a:lvl3pPr algn="ctr" rtl="0" eaLnBrk="0" fontAlgn="base" hangingPunct="0">
              <a:spcBef>
                <a:spcPct val="0"/>
              </a:spcBef>
              <a:spcAft>
                <a:spcPct val="0"/>
              </a:spcAft>
              <a:defRPr sz="3200">
                <a:solidFill>
                  <a:schemeClr val="tx1"/>
                </a:solidFill>
                <a:latin typeface="华文楷体" panose="02010600040101010101" pitchFamily="2" charset="-122"/>
                <a:ea typeface="华文楷体" panose="02010600040101010101" pitchFamily="2" charset="-122"/>
              </a:defRPr>
            </a:lvl3pPr>
            <a:lvl4pPr algn="ctr" rtl="0" eaLnBrk="0" fontAlgn="base" hangingPunct="0">
              <a:spcBef>
                <a:spcPct val="0"/>
              </a:spcBef>
              <a:spcAft>
                <a:spcPct val="0"/>
              </a:spcAft>
              <a:defRPr sz="3200">
                <a:solidFill>
                  <a:schemeClr val="tx1"/>
                </a:solidFill>
                <a:latin typeface="华文楷体" panose="02010600040101010101" pitchFamily="2" charset="-122"/>
                <a:ea typeface="华文楷体" panose="02010600040101010101" pitchFamily="2" charset="-122"/>
              </a:defRPr>
            </a:lvl4pPr>
            <a:lvl5pPr algn="ctr" rtl="0" eaLnBrk="0" fontAlgn="base" hangingPunct="0">
              <a:spcBef>
                <a:spcPct val="0"/>
              </a:spcBef>
              <a:spcAft>
                <a:spcPct val="0"/>
              </a:spcAft>
              <a:defRPr sz="3200">
                <a:solidFill>
                  <a:schemeClr val="tx1"/>
                </a:solidFill>
                <a:latin typeface="华文楷体" panose="02010600040101010101" pitchFamily="2" charset="-122"/>
                <a:ea typeface="华文楷体" panose="0201060004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en-US" altLang="zh-CN" sz="3200" b="1" noProof="0" dirty="0">
                <a:ln>
                  <a:noFill/>
                </a:ln>
                <a:effectLst/>
                <a:uLnTx/>
                <a:uFillTx/>
              </a:rPr>
              <a:t>6.3.3 </a:t>
            </a:r>
            <a:r>
              <a:rPr lang="en-US" altLang="zh-CN" sz="3200" b="1" noProof="0" dirty="0" err="1">
                <a:ln>
                  <a:noFill/>
                </a:ln>
                <a:effectLst/>
                <a:uLnTx/>
                <a:uFillTx/>
              </a:rPr>
              <a:t>常用数据结构</a:t>
            </a:r>
            <a:endParaRPr lang="en-US" altLang="zh-CN" sz="3200" b="1" noProof="0" dirty="0">
              <a:ln>
                <a:noFill/>
              </a:ln>
              <a:effectLst/>
              <a:uLnTx/>
              <a:uFillTx/>
            </a:endParaRPr>
          </a:p>
        </p:txBody>
      </p:sp>
    </p:spTree>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5" descr="边"/>
          <p:cNvPicPr>
            <a:picLocks noChangeAspect="1"/>
          </p:cNvPicPr>
          <p:nvPr/>
        </p:nvPicPr>
        <p:blipFill>
          <a:blip r:embed="rId1"/>
          <a:stretch>
            <a:fillRect/>
          </a:stretch>
        </p:blipFill>
        <p:spPr>
          <a:xfrm>
            <a:off x="6588224" y="4668751"/>
            <a:ext cx="2098576" cy="2108906"/>
          </a:xfrm>
          <a:prstGeom prst="rect">
            <a:avLst/>
          </a:prstGeom>
          <a:noFill/>
          <a:ln w="9525">
            <a:noFill/>
          </a:ln>
        </p:spPr>
      </p:pic>
      <p:sp>
        <p:nvSpPr>
          <p:cNvPr id="18434" name="Rectangle 3"/>
          <p:cNvSpPr>
            <a:spLocks noGrp="1"/>
          </p:cNvSpPr>
          <p:nvPr>
            <p:ph type="body"/>
          </p:nvPr>
        </p:nvSpPr>
        <p:spPr>
          <a:xfrm>
            <a:off x="214630" y="1203325"/>
            <a:ext cx="8229600" cy="4840605"/>
          </a:xfrm>
        </p:spPr>
        <p:txBody>
          <a:bodyPr vert="horz" wrap="square" lIns="91440" tIns="45720" rIns="91440" bIns="45720" anchor="t" anchorCtr="0"/>
          <a:lstStyle/>
          <a:p>
            <a:pPr>
              <a:buNone/>
            </a:pPr>
            <a:r>
              <a:rPr lang="en-US" altLang="zh-CN" sz="2600" b="1" dirty="0">
                <a:latin typeface="楷体" panose="02010609060101010101" pitchFamily="49" charset="-122"/>
                <a:ea typeface="楷体" panose="02010609060101010101" pitchFamily="49" charset="-122"/>
              </a:rPr>
              <a:t>(3)</a:t>
            </a:r>
            <a:r>
              <a:rPr lang="zh-CN" altLang="en-US" sz="2600" b="1" dirty="0">
                <a:latin typeface="楷体" panose="02010609060101010101" pitchFamily="49" charset="-122"/>
                <a:ea typeface="楷体" panose="02010609060101010101" pitchFamily="49" charset="-122"/>
              </a:rPr>
              <a:t>半边数据结构</a:t>
            </a:r>
            <a:endParaRPr lang="en-US" altLang="zh-CN" sz="2600" b="1" dirty="0">
              <a:latin typeface="楷体" panose="02010609060101010101" pitchFamily="49" charset="-122"/>
              <a:ea typeface="楷体" panose="02010609060101010101" pitchFamily="49" charset="-122"/>
            </a:endParaRPr>
          </a:p>
          <a:p>
            <a:r>
              <a:rPr lang="zh-CN" altLang="en-US" sz="2600" b="1" dirty="0" smtClean="0">
                <a:latin typeface="楷体" panose="02010609060101010101" pitchFamily="49" charset="-122"/>
                <a:ea typeface="楷体" panose="02010609060101010101" pitchFamily="49" charset="-122"/>
              </a:rPr>
              <a:t>以边为核心</a:t>
            </a:r>
            <a:endParaRPr lang="en-US" altLang="zh-CN" sz="2600" b="1" dirty="0" smtClean="0">
              <a:latin typeface="楷体" panose="02010609060101010101" pitchFamily="49" charset="-122"/>
              <a:ea typeface="楷体" panose="02010609060101010101" pitchFamily="49" charset="-122"/>
            </a:endParaRPr>
          </a:p>
          <a:p>
            <a:pPr lvl="1"/>
            <a:r>
              <a:rPr lang="zh-CN" altLang="en-US" sz="2200" dirty="0" smtClean="0">
                <a:latin typeface="楷体" panose="02010609060101010101" pitchFamily="49" charset="-122"/>
                <a:ea typeface="楷体" panose="02010609060101010101" pitchFamily="49" charset="-122"/>
              </a:rPr>
              <a:t>和翼边数据结构类似，只是每一条边被表示成拓扑意义下的方向相反的两条“半边”。</a:t>
            </a:r>
            <a:endParaRPr lang="zh-CN" altLang="en-US" sz="2200" dirty="0" smtClean="0">
              <a:latin typeface="楷体" panose="02010609060101010101" pitchFamily="49" charset="-122"/>
              <a:ea typeface="楷体" panose="02010609060101010101" pitchFamily="49" charset="-122"/>
            </a:endParaRPr>
          </a:p>
          <a:p>
            <a:pPr lvl="1"/>
            <a:r>
              <a:rPr lang="zh-CN" altLang="en-US" sz="2200" dirty="0" smtClean="0">
                <a:latin typeface="楷体" panose="02010609060101010101" pitchFamily="49" charset="-122"/>
                <a:ea typeface="楷体" panose="02010609060101010101" pitchFamily="49" charset="-122"/>
              </a:rPr>
              <a:t>半边数据结构在拓扑上是由体</a:t>
            </a:r>
            <a:r>
              <a:rPr lang="en-US" altLang="zh-CN" sz="2200" dirty="0" smtClean="0">
                <a:latin typeface="楷体" panose="02010609060101010101" pitchFamily="49" charset="-122"/>
                <a:ea typeface="楷体" panose="02010609060101010101" pitchFamily="49" charset="-122"/>
              </a:rPr>
              <a:t>-</a:t>
            </a:r>
            <a:r>
              <a:rPr lang="zh-CN" altLang="en-US" sz="2200" dirty="0" smtClean="0">
                <a:latin typeface="楷体" panose="02010609060101010101" pitchFamily="49" charset="-122"/>
                <a:ea typeface="楷体" panose="02010609060101010101" pitchFamily="49" charset="-122"/>
              </a:rPr>
              <a:t>面</a:t>
            </a:r>
            <a:r>
              <a:rPr lang="en-US" altLang="zh-CN" sz="2200" dirty="0" smtClean="0">
                <a:latin typeface="楷体" panose="02010609060101010101" pitchFamily="49" charset="-122"/>
                <a:ea typeface="楷体" panose="02010609060101010101" pitchFamily="49" charset="-122"/>
              </a:rPr>
              <a:t>-</a:t>
            </a:r>
            <a:r>
              <a:rPr lang="zh-CN" altLang="en-US" sz="2200" dirty="0" smtClean="0">
                <a:latin typeface="楷体" panose="02010609060101010101" pitchFamily="49" charset="-122"/>
                <a:ea typeface="楷体" panose="02010609060101010101" pitchFamily="49" charset="-122"/>
              </a:rPr>
              <a:t>环</a:t>
            </a:r>
            <a:r>
              <a:rPr lang="en-US" altLang="zh-CN" sz="2200" dirty="0" smtClean="0">
                <a:latin typeface="楷体" panose="02010609060101010101" pitchFamily="49" charset="-122"/>
                <a:ea typeface="楷体" panose="02010609060101010101" pitchFamily="49" charset="-122"/>
              </a:rPr>
              <a:t>-</a:t>
            </a:r>
            <a:r>
              <a:rPr lang="zh-CN" altLang="en-US" sz="2200" dirty="0" smtClean="0">
                <a:latin typeface="楷体" panose="02010609060101010101" pitchFamily="49" charset="-122"/>
                <a:ea typeface="楷体" panose="02010609060101010101" pitchFamily="49" charset="-122"/>
              </a:rPr>
              <a:t>半边</a:t>
            </a:r>
            <a:r>
              <a:rPr lang="en-US" altLang="zh-CN" sz="2200" dirty="0" smtClean="0">
                <a:latin typeface="楷体" panose="02010609060101010101" pitchFamily="49" charset="-122"/>
                <a:ea typeface="楷体" panose="02010609060101010101" pitchFamily="49" charset="-122"/>
              </a:rPr>
              <a:t>-</a:t>
            </a:r>
            <a:r>
              <a:rPr lang="zh-CN" altLang="en-US" sz="2200" dirty="0" smtClean="0">
                <a:latin typeface="楷体" panose="02010609060101010101" pitchFamily="49" charset="-122"/>
                <a:ea typeface="楷体" panose="02010609060101010101" pitchFamily="49" charset="-122"/>
              </a:rPr>
              <a:t>顶点</a:t>
            </a:r>
            <a:r>
              <a:rPr lang="en-US" altLang="zh-CN" sz="2200" dirty="0" smtClean="0">
                <a:latin typeface="楷体" panose="02010609060101010101" pitchFamily="49" charset="-122"/>
                <a:ea typeface="楷体" panose="02010609060101010101" pitchFamily="49" charset="-122"/>
              </a:rPr>
              <a:t>5</a:t>
            </a:r>
            <a:r>
              <a:rPr lang="zh-CN" altLang="en-US" sz="2200" dirty="0" smtClean="0">
                <a:latin typeface="楷体" panose="02010609060101010101" pitchFamily="49" charset="-122"/>
                <a:ea typeface="楷体" panose="02010609060101010101" pitchFamily="49" charset="-122"/>
              </a:rPr>
              <a:t>个层次构成的结构，即实体由多边形</a:t>
            </a:r>
            <a:r>
              <a:rPr lang="en-US" altLang="zh-CN" sz="2200" dirty="0" smtClean="0">
                <a:latin typeface="楷体" panose="02010609060101010101" pitchFamily="49" charset="-122"/>
                <a:ea typeface="楷体" panose="02010609060101010101" pitchFamily="49" charset="-122"/>
              </a:rPr>
              <a:t>(</a:t>
            </a:r>
            <a:r>
              <a:rPr lang="zh-CN" altLang="en-US" sz="2200" dirty="0" smtClean="0">
                <a:latin typeface="楷体" panose="02010609060101010101" pitchFamily="49" charset="-122"/>
                <a:ea typeface="楷体" panose="02010609060101010101" pitchFamily="49" charset="-122"/>
              </a:rPr>
              <a:t>面</a:t>
            </a:r>
            <a:r>
              <a:rPr lang="en-US" altLang="zh-CN" sz="2200" dirty="0" smtClean="0">
                <a:latin typeface="楷体" panose="02010609060101010101" pitchFamily="49" charset="-122"/>
                <a:ea typeface="楷体" panose="02010609060101010101" pitchFamily="49" charset="-122"/>
              </a:rPr>
              <a:t>)</a:t>
            </a:r>
            <a:r>
              <a:rPr lang="zh-CN" altLang="en-US" sz="2200" dirty="0" smtClean="0">
                <a:latin typeface="楷体" panose="02010609060101010101" pitchFamily="49" charset="-122"/>
                <a:ea typeface="楷体" panose="02010609060101010101" pitchFamily="49" charset="-122"/>
              </a:rPr>
              <a:t>的组合来表示，多边形由外环及内环组合而成，环是半边构成的序列，每条半边由两个顶点构成。</a:t>
            </a:r>
            <a:endParaRPr lang="zh-CN" altLang="en-US" sz="2200" dirty="0" smtClean="0">
              <a:latin typeface="楷体" panose="02010609060101010101" pitchFamily="49" charset="-122"/>
              <a:ea typeface="楷体" panose="02010609060101010101" pitchFamily="49" charset="-122"/>
            </a:endParaRPr>
          </a:p>
          <a:p>
            <a:r>
              <a:rPr lang="zh-CN" altLang="en-US" sz="2600" dirty="0" smtClean="0">
                <a:latin typeface="楷体" panose="02010609060101010101" pitchFamily="49" charset="-122"/>
                <a:ea typeface="楷体" panose="02010609060101010101" pitchFamily="49" charset="-122"/>
              </a:rPr>
              <a:t>“半边”</a:t>
            </a:r>
            <a:r>
              <a:rPr lang="zh-CN" altLang="en-US" sz="2600" dirty="0">
                <a:latin typeface="楷体" panose="02010609060101010101" pitchFamily="49" charset="-122"/>
                <a:ea typeface="楷体" panose="02010609060101010101" pitchFamily="49" charset="-122"/>
              </a:rPr>
              <a:t>的使用显著增强了图形的拓扑属性和层次感，使图形表示和图元查找十分方便。</a:t>
            </a:r>
            <a:endParaRPr lang="zh-CN" altLang="en-US" sz="2600" dirty="0">
              <a:latin typeface="楷体" panose="02010609060101010101" pitchFamily="49" charset="-122"/>
              <a:ea typeface="楷体" panose="02010609060101010101" pitchFamily="49" charset="-122"/>
            </a:endParaRPr>
          </a:p>
        </p:txBody>
      </p:sp>
      <p:sp>
        <p:nvSpPr>
          <p:cNvPr id="15362" name="标题 2"/>
          <p:cNvSpPr>
            <a:spLocks noGrp="1"/>
          </p:cNvSpPr>
          <p:nvPr>
            <p:custDataLst>
              <p:tags r:id="rId2"/>
            </p:custDataLst>
          </p:nvPr>
        </p:nvSpPr>
        <p:spPr>
          <a:xfrm>
            <a:off x="457200" y="274638"/>
            <a:ext cx="8229600" cy="1143000"/>
          </a:xfrm>
          <a:prstGeom prst="rect">
            <a:avLst/>
          </a:prstGeom>
          <a:noFill/>
          <a:ln w="9525">
            <a:noFill/>
          </a:ln>
        </p:spPr>
        <p:txBody>
          <a:bodyPr vert="horz" wrap="square" lIns="91440" tIns="45720" rIns="91440" bIns="45720" anchor="ctr" anchorCtr="0"/>
          <a:lstStyle>
            <a:lvl1pPr algn="ctr" rtl="0" eaLnBrk="0" fontAlgn="base" hangingPunct="0">
              <a:spcBef>
                <a:spcPct val="0"/>
              </a:spcBef>
              <a:spcAft>
                <a:spcPct val="0"/>
              </a:spcAft>
              <a:defRPr sz="3200" kern="1200">
                <a:solidFill>
                  <a:schemeClr val="tx1"/>
                </a:solidFill>
                <a:latin typeface="华文楷体" panose="02010600040101010101" pitchFamily="2" charset="-122"/>
                <a:ea typeface="华文楷体" panose="02010600040101010101" pitchFamily="2" charset="-122"/>
                <a:cs typeface="+mj-cs"/>
              </a:defRPr>
            </a:lvl1pPr>
            <a:lvl2pPr algn="ctr" rtl="0" eaLnBrk="0" fontAlgn="base" hangingPunct="0">
              <a:spcBef>
                <a:spcPct val="0"/>
              </a:spcBef>
              <a:spcAft>
                <a:spcPct val="0"/>
              </a:spcAft>
              <a:defRPr sz="3200">
                <a:solidFill>
                  <a:schemeClr val="tx1"/>
                </a:solidFill>
                <a:latin typeface="华文楷体" panose="02010600040101010101" pitchFamily="2" charset="-122"/>
                <a:ea typeface="华文楷体" panose="02010600040101010101" pitchFamily="2" charset="-122"/>
              </a:defRPr>
            </a:lvl2pPr>
            <a:lvl3pPr algn="ctr" rtl="0" eaLnBrk="0" fontAlgn="base" hangingPunct="0">
              <a:spcBef>
                <a:spcPct val="0"/>
              </a:spcBef>
              <a:spcAft>
                <a:spcPct val="0"/>
              </a:spcAft>
              <a:defRPr sz="3200">
                <a:solidFill>
                  <a:schemeClr val="tx1"/>
                </a:solidFill>
                <a:latin typeface="华文楷体" panose="02010600040101010101" pitchFamily="2" charset="-122"/>
                <a:ea typeface="华文楷体" panose="02010600040101010101" pitchFamily="2" charset="-122"/>
              </a:defRPr>
            </a:lvl3pPr>
            <a:lvl4pPr algn="ctr" rtl="0" eaLnBrk="0" fontAlgn="base" hangingPunct="0">
              <a:spcBef>
                <a:spcPct val="0"/>
              </a:spcBef>
              <a:spcAft>
                <a:spcPct val="0"/>
              </a:spcAft>
              <a:defRPr sz="3200">
                <a:solidFill>
                  <a:schemeClr val="tx1"/>
                </a:solidFill>
                <a:latin typeface="华文楷体" panose="02010600040101010101" pitchFamily="2" charset="-122"/>
                <a:ea typeface="华文楷体" panose="02010600040101010101" pitchFamily="2" charset="-122"/>
              </a:defRPr>
            </a:lvl4pPr>
            <a:lvl5pPr algn="ctr" rtl="0" eaLnBrk="0" fontAlgn="base" hangingPunct="0">
              <a:spcBef>
                <a:spcPct val="0"/>
              </a:spcBef>
              <a:spcAft>
                <a:spcPct val="0"/>
              </a:spcAft>
              <a:defRPr sz="3200">
                <a:solidFill>
                  <a:schemeClr val="tx1"/>
                </a:solidFill>
                <a:latin typeface="华文楷体" panose="02010600040101010101" pitchFamily="2" charset="-122"/>
                <a:ea typeface="华文楷体" panose="0201060004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en-US" altLang="zh-CN" sz="3200" b="1" noProof="0">
                <a:ln>
                  <a:noFill/>
                </a:ln>
                <a:effectLst/>
                <a:uLnTx/>
                <a:uFillTx/>
              </a:rPr>
              <a:t>6.3.3 常用数据结构</a:t>
            </a:r>
            <a:endParaRPr lang="en-US" altLang="zh-CN" sz="3200" b="1" noProof="0">
              <a:ln>
                <a:noFill/>
              </a:ln>
              <a:effectLst/>
              <a:uLnTx/>
              <a:uFillTx/>
            </a:endParaRPr>
          </a:p>
        </p:txBody>
      </p:sp>
    </p:spTree>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内容占位符 2"/>
          <p:cNvSpPr>
            <a:spLocks noGrp="1" noChangeArrowheads="1"/>
          </p:cNvSpPr>
          <p:nvPr>
            <p:ph idx="1"/>
          </p:nvPr>
        </p:nvSpPr>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优点</a:t>
            </a:r>
            <a:endParaRPr kumimoji="0" lang="en-US" altLang="zh-CN" sz="2400" b="1"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能够显式地表示形体边界，绘制时能快速计算法向和光照效果，算法简单；</a:t>
            </a:r>
            <a:endParaRPr kumimoji="0" lang="en-US" altLang="zh-CN"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在不改变拓扑关系的前提下便于局部几何变换；</a:t>
            </a:r>
            <a:endParaRPr kumimoji="0" lang="en-US" altLang="zh-CN"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便于多个形体做并、交、差等集合运算；</a:t>
            </a:r>
            <a:endParaRPr kumimoji="0" lang="en-US" altLang="zh-CN"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可用欧拉公式来判断实体的有效正则性</a:t>
            </a:r>
            <a:endParaRPr kumimoji="0" lang="en-US" altLang="zh-CN" sz="2400"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缺点</a:t>
            </a:r>
            <a:endParaRPr kumimoji="0" lang="en-US" altLang="zh-CN" sz="2400" b="1"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421005" marR="0" lvl="2" indent="-228600" algn="l" defTabSz="914400" rtl="0" eaLnBrk="0" fontAlgn="base" latinLnBrk="0" hangingPunct="0">
              <a:lnSpc>
                <a:spcPct val="110000"/>
              </a:lnSpc>
              <a:spcBef>
                <a:spcPct val="0"/>
              </a:spcBef>
              <a:spcAft>
                <a:spcPct val="0"/>
              </a:spcAft>
              <a:buClrTx/>
              <a:buSzTx/>
              <a:buFont typeface="Arial" panose="020B0604020202020204" pitchFamily="34" charset="0"/>
              <a:buChar char="•"/>
              <a:defRPr/>
            </a:pPr>
            <a:r>
              <a:rPr kumimoji="0" lang="zh-CN" altLang="en-US"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数据结构复杂，存储量大，维护复杂</a:t>
            </a:r>
            <a:endParaRPr kumimoji="0" lang="zh-CN" altLang="en-US"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endParaRPr>
          </a:p>
          <a:p>
            <a:pPr marL="421005" marR="0" lvl="2" indent="-228600" algn="l" defTabSz="914400" rtl="0" eaLnBrk="0" fontAlgn="base" latinLnBrk="0" hangingPunct="0">
              <a:lnSpc>
                <a:spcPct val="110000"/>
              </a:lnSpc>
              <a:spcBef>
                <a:spcPct val="0"/>
              </a:spcBef>
              <a:spcAft>
                <a:spcPct val="0"/>
              </a:spcAft>
              <a:buClrTx/>
              <a:buSzTx/>
              <a:buFont typeface="Arial" panose="020B0604020202020204" pitchFamily="34" charset="0"/>
              <a:buChar char="•"/>
              <a:defRPr/>
            </a:pPr>
            <a:r>
              <a:rPr kumimoji="0" lang="zh-CN" altLang="en-US" sz="2400" i="0" u="none" strike="noStrike" kern="1200" cap="none" spc="0" normalizeH="0" baseline="0" noProof="0" dirty="0" smtClean="0">
                <a:ln>
                  <a:noFill/>
                </a:ln>
                <a:solidFill>
                  <a:schemeClr val="tx1"/>
                </a:solidFill>
                <a:effectLst/>
                <a:uLnTx/>
                <a:uFillTx/>
                <a:latin typeface="楷体" panose="02010609060101010101" pitchFamily="49" charset="-122"/>
                <a:ea typeface="楷体" panose="02010609060101010101" pitchFamily="49" charset="-122"/>
                <a:cs typeface="+mn-cs"/>
              </a:rPr>
              <a:t>不一定对应有效实体，需运用欧拉操作保证实体的有效性、正则性</a:t>
            </a:r>
            <a:endParaRPr kumimoji="0" lang="zh-CN" altLang="en-US" sz="2400" i="0" u="none" strike="noStrike" kern="1200" cap="none" spc="0" normalizeH="0" baseline="0" noProof="0" dirty="0" smtClean="0">
              <a:ln>
                <a:noFill/>
              </a:ln>
              <a:solidFill>
                <a:schemeClr val="tx1"/>
              </a:solidFill>
              <a:effectLst/>
              <a:uLnTx/>
              <a:uFillTx/>
              <a:cs typeface="+mn-cs"/>
            </a:endParaRPr>
          </a:p>
        </p:txBody>
      </p:sp>
      <p:sp>
        <p:nvSpPr>
          <p:cNvPr id="19459" name="标题 2"/>
          <p:cNvSpPr>
            <a:spLocks noGrp="1"/>
          </p:cNvSpPr>
          <p:nvPr>
            <p:ph type="title"/>
          </p:nvPr>
        </p:nvSpPr>
        <p:spPr/>
        <p:txBody>
          <a:bodyPr vert="horz" wrap="square" lIns="91440" tIns="45720" rIns="91440" bIns="45720" anchor="ctr" anchorCtr="0"/>
          <a:lstStyle/>
          <a:p>
            <a:r>
              <a:rPr lang="zh-CN" altLang="en-US" sz="3600" b="1" dirty="0">
                <a:latin typeface="楷体" panose="02010609060101010101" pitchFamily="49" charset="-122"/>
                <a:ea typeface="楷体" panose="02010609060101010101" pitchFamily="49" charset="-122"/>
              </a:rPr>
              <a:t>边界表示法</a:t>
            </a:r>
            <a:endParaRPr lang="zh-CN" altLang="en-US" sz="3600" b="1" dirty="0">
              <a:latin typeface="楷体" panose="02010609060101010101" pitchFamily="49" charset="-122"/>
              <a:ea typeface="楷体" panose="02010609060101010101" pitchFamily="49" charset="-122"/>
            </a:endParaRPr>
          </a:p>
        </p:txBody>
      </p:sp>
    </p:spTree>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8"/>
          <p:cNvSpPr>
            <a:spLocks noGrp="1"/>
          </p:cNvSpPr>
          <p:nvPr>
            <p:ph type="title"/>
          </p:nvPr>
        </p:nvSpPr>
        <p:spPr>
          <a:xfrm>
            <a:off x="457200" y="274638"/>
            <a:ext cx="8229600" cy="731837"/>
          </a:xfrm>
        </p:spPr>
        <p:txBody>
          <a:bodyPr vert="horz" wrap="square" lIns="91440" tIns="45720" rIns="91440" bIns="45720" anchor="ctr" anchorCtr="0"/>
          <a:lstStyle/>
          <a:p>
            <a:r>
              <a:rPr lang="en-US" altLang="zh-CN" b="1" dirty="0"/>
              <a:t>6.2.2 </a:t>
            </a:r>
            <a:r>
              <a:rPr lang="zh-CN" altLang="en-US" b="1" dirty="0"/>
              <a:t>构造方法</a:t>
            </a:r>
            <a:r>
              <a:rPr lang="en-US" altLang="zh-CN" b="1" dirty="0"/>
              <a:t>--</a:t>
            </a:r>
            <a:r>
              <a:rPr lang="zh-CN" altLang="en-US" b="1" dirty="0">
                <a:latin typeface="楷体" panose="02010609060101010101" pitchFamily="49" charset="-122"/>
                <a:ea typeface="楷体" panose="02010609060101010101" pitchFamily="49" charset="-122"/>
              </a:rPr>
              <a:t>扫描表示</a:t>
            </a:r>
            <a:endParaRPr lang="zh-CN" altLang="en-US" dirty="0">
              <a:latin typeface="楷体" panose="02010609060101010101" pitchFamily="49" charset="-122"/>
              <a:ea typeface="楷体" panose="02010609060101010101" pitchFamily="49" charset="-122"/>
            </a:endParaRPr>
          </a:p>
        </p:txBody>
      </p:sp>
      <p:sp>
        <p:nvSpPr>
          <p:cNvPr id="49154" name="Rectangle 3"/>
          <p:cNvSpPr>
            <a:spLocks noGrp="1"/>
          </p:cNvSpPr>
          <p:nvPr>
            <p:ph idx="1"/>
          </p:nvPr>
        </p:nvSpPr>
        <p:spPr>
          <a:xfrm>
            <a:off x="323850" y="1044575"/>
            <a:ext cx="8569325" cy="3400425"/>
          </a:xfrm>
        </p:spPr>
        <p:txBody>
          <a:bodyPr vert="horz" wrap="square" lIns="91440" tIns="45720" rIns="91440" bIns="45720" numCol="1" anchor="t" anchorCtr="0" compatLnSpc="1"/>
          <a:lstStyle/>
          <a:p>
            <a:pPr algn="just">
              <a:spcBef>
                <a:spcPts val="600"/>
              </a:spcBef>
              <a:defRPr/>
            </a:pP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将空间中的一个点、一条边或一个面沿某一路径扫描，用得到的扫描轨迹来表示三维物体。扫描表示法需要定义扫描的物体及扫描运动的轨迹。</a:t>
            </a:r>
            <a:endPar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lvl="1" indent="-342900">
              <a:spcBef>
                <a:spcPts val="600"/>
              </a:spcBef>
              <a:buFont typeface="Arial" panose="020B0604020202020204" pitchFamily="34" charset="0"/>
              <a:buChar char="•"/>
              <a:defRPr/>
            </a:pPr>
            <a:r>
              <a:rPr kumimoji="0" lang="zh-CN" altLang="en-US" sz="20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平移扫描指物体沿某一直线方向平移一定距离</a:t>
            </a:r>
            <a:endParaRPr kumimoji="0" lang="zh-CN" altLang="en-US" sz="20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lvl="1" indent="-342900">
              <a:spcBef>
                <a:spcPts val="600"/>
              </a:spcBef>
              <a:buFont typeface="Arial" panose="020B0604020202020204" pitchFamily="34" charset="0"/>
              <a:buChar char="•"/>
              <a:defRPr/>
            </a:pPr>
            <a:r>
              <a:rPr kumimoji="0" lang="zh-CN" altLang="en-US" sz="20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旋转扫描指物体围绕某一轴线旋转一定角度</a:t>
            </a:r>
            <a:endParaRPr kumimoji="0" lang="zh-CN" altLang="en-US" sz="20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lvl="1" indent="-342900">
              <a:spcBef>
                <a:spcPts val="600"/>
              </a:spcBef>
              <a:buFont typeface="Arial" panose="020B0604020202020204" pitchFamily="34" charset="0"/>
              <a:buChar char="•"/>
              <a:defRPr/>
            </a:pPr>
            <a:r>
              <a:rPr kumimoji="0" lang="zh-CN" altLang="en-US" sz="20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广义扫描指物体沿某一空间曲线扫描一定距离</a:t>
            </a:r>
            <a:endParaRPr kumimoji="0" lang="zh-CN" altLang="en-US" sz="20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p:txBody>
      </p:sp>
      <p:grpSp>
        <p:nvGrpSpPr>
          <p:cNvPr id="20484" name="Group 9"/>
          <p:cNvGrpSpPr/>
          <p:nvPr/>
        </p:nvGrpSpPr>
        <p:grpSpPr>
          <a:xfrm>
            <a:off x="427038" y="3589338"/>
            <a:ext cx="5383212" cy="1135062"/>
            <a:chOff x="249" y="2931"/>
            <a:chExt cx="5217" cy="1224"/>
          </a:xfrm>
        </p:grpSpPr>
        <p:sp>
          <p:nvSpPr>
            <p:cNvPr id="20491" name="Rectangle 8"/>
            <p:cNvSpPr/>
            <p:nvPr/>
          </p:nvSpPr>
          <p:spPr>
            <a:xfrm>
              <a:off x="249" y="2931"/>
              <a:ext cx="5217" cy="1224"/>
            </a:xfrm>
            <a:prstGeom prst="rect">
              <a:avLst/>
            </a:prstGeom>
            <a:solidFill>
              <a:schemeClr val="bg1"/>
            </a:solidFill>
            <a:ln w="9525" cap="flat" cmpd="sng">
              <a:solidFill>
                <a:schemeClr val="tx1"/>
              </a:solidFill>
              <a:prstDash val="solid"/>
              <a:miter/>
              <a:headEnd type="none" w="med" len="med"/>
              <a:tailEnd type="none" w="med" len="med"/>
            </a:ln>
            <a:effectLst>
              <a:outerShdw dist="107763" dir="2699999" algn="ctr" rotWithShape="0">
                <a:schemeClr val="tx1">
                  <a:alpha val="50000"/>
                </a:schemeClr>
              </a:outerShdw>
            </a:effectLst>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FontTx/>
                <a:buNone/>
              </a:pPr>
              <a:endParaRPr lang="zh-CN" altLang="en-US" sz="3200" b="1" dirty="0">
                <a:solidFill>
                  <a:srgbClr val="FFFF00"/>
                </a:solidFill>
                <a:latin typeface="Times New Roman" panose="02020603050405020304" pitchFamily="18" charset="0"/>
                <a:ea typeface="宋体" panose="02010600030101010101" pitchFamily="2" charset="-122"/>
              </a:endParaRPr>
            </a:p>
          </p:txBody>
        </p:sp>
        <p:pic>
          <p:nvPicPr>
            <p:cNvPr id="20492" name="Picture 4"/>
            <p:cNvPicPr>
              <a:picLocks noChangeAspect="1"/>
            </p:cNvPicPr>
            <p:nvPr/>
          </p:nvPicPr>
          <p:blipFill>
            <a:blip r:embed="rId1"/>
            <a:stretch>
              <a:fillRect/>
            </a:stretch>
          </p:blipFill>
          <p:spPr>
            <a:xfrm>
              <a:off x="476" y="3385"/>
              <a:ext cx="822" cy="648"/>
            </a:xfrm>
            <a:prstGeom prst="rect">
              <a:avLst/>
            </a:prstGeom>
            <a:noFill/>
            <a:ln w="9525">
              <a:noFill/>
            </a:ln>
          </p:spPr>
        </p:pic>
        <p:pic>
          <p:nvPicPr>
            <p:cNvPr id="20493" name="Picture 5"/>
            <p:cNvPicPr>
              <a:picLocks noChangeAspect="1"/>
            </p:cNvPicPr>
            <p:nvPr/>
          </p:nvPicPr>
          <p:blipFill>
            <a:blip r:embed="rId2"/>
            <a:srcRect l="9544" t="50217" r="52713" b="13252"/>
            <a:stretch>
              <a:fillRect/>
            </a:stretch>
          </p:blipFill>
          <p:spPr>
            <a:xfrm>
              <a:off x="1429" y="3158"/>
              <a:ext cx="1254" cy="906"/>
            </a:xfrm>
            <a:prstGeom prst="rect">
              <a:avLst/>
            </a:prstGeom>
            <a:noFill/>
            <a:ln w="9525">
              <a:noFill/>
            </a:ln>
          </p:spPr>
        </p:pic>
        <p:pic>
          <p:nvPicPr>
            <p:cNvPr id="20494" name="Picture 6"/>
            <p:cNvPicPr>
              <a:picLocks noChangeAspect="1"/>
            </p:cNvPicPr>
            <p:nvPr/>
          </p:nvPicPr>
          <p:blipFill>
            <a:blip r:embed="rId3"/>
            <a:stretch>
              <a:fillRect/>
            </a:stretch>
          </p:blipFill>
          <p:spPr>
            <a:xfrm>
              <a:off x="3379" y="3113"/>
              <a:ext cx="498" cy="906"/>
            </a:xfrm>
            <a:prstGeom prst="rect">
              <a:avLst/>
            </a:prstGeom>
            <a:noFill/>
            <a:ln w="9525">
              <a:noFill/>
            </a:ln>
          </p:spPr>
        </p:pic>
        <p:pic>
          <p:nvPicPr>
            <p:cNvPr id="20495" name="Picture 7"/>
            <p:cNvPicPr>
              <a:picLocks noChangeAspect="1"/>
            </p:cNvPicPr>
            <p:nvPr/>
          </p:nvPicPr>
          <p:blipFill>
            <a:blip r:embed="rId2"/>
            <a:srcRect l="53795" t="50217" r="11464" b="13252"/>
            <a:stretch>
              <a:fillRect/>
            </a:stretch>
          </p:blipFill>
          <p:spPr>
            <a:xfrm>
              <a:off x="4150" y="3067"/>
              <a:ext cx="1158" cy="906"/>
            </a:xfrm>
            <a:prstGeom prst="rect">
              <a:avLst/>
            </a:prstGeom>
            <a:noFill/>
            <a:ln w="9525">
              <a:noFill/>
            </a:ln>
          </p:spPr>
        </p:pic>
      </p:grpSp>
      <p:pic>
        <p:nvPicPr>
          <p:cNvPr id="20485" name="Picture 18"/>
          <p:cNvPicPr>
            <a:picLocks noChangeAspect="1"/>
          </p:cNvPicPr>
          <p:nvPr/>
        </p:nvPicPr>
        <p:blipFill>
          <a:blip r:embed="rId4"/>
          <a:stretch>
            <a:fillRect/>
          </a:stretch>
        </p:blipFill>
        <p:spPr>
          <a:xfrm>
            <a:off x="3563938" y="5456238"/>
            <a:ext cx="1285875" cy="1235075"/>
          </a:xfrm>
          <a:prstGeom prst="rect">
            <a:avLst/>
          </a:prstGeom>
          <a:noFill/>
          <a:ln w="9525">
            <a:noFill/>
          </a:ln>
        </p:spPr>
      </p:pic>
      <p:pic>
        <p:nvPicPr>
          <p:cNvPr id="20486" name="Picture 16"/>
          <p:cNvPicPr>
            <a:picLocks noChangeAspect="1"/>
          </p:cNvPicPr>
          <p:nvPr/>
        </p:nvPicPr>
        <p:blipFill>
          <a:blip r:embed="rId5"/>
          <a:stretch>
            <a:fillRect/>
          </a:stretch>
        </p:blipFill>
        <p:spPr>
          <a:xfrm>
            <a:off x="5157788" y="5230813"/>
            <a:ext cx="1304925" cy="1420812"/>
          </a:xfrm>
          <a:prstGeom prst="rect">
            <a:avLst/>
          </a:prstGeom>
          <a:noFill/>
          <a:ln w="9525">
            <a:noFill/>
          </a:ln>
        </p:spPr>
      </p:pic>
      <p:pic>
        <p:nvPicPr>
          <p:cNvPr id="20487" name="Picture 12"/>
          <p:cNvPicPr>
            <a:picLocks noChangeAspect="1"/>
          </p:cNvPicPr>
          <p:nvPr/>
        </p:nvPicPr>
        <p:blipFill>
          <a:blip r:embed="rId6"/>
          <a:stretch>
            <a:fillRect/>
          </a:stretch>
        </p:blipFill>
        <p:spPr>
          <a:xfrm>
            <a:off x="250825" y="5157788"/>
            <a:ext cx="1308100" cy="1611312"/>
          </a:xfrm>
          <a:prstGeom prst="rect">
            <a:avLst/>
          </a:prstGeom>
          <a:noFill/>
          <a:ln w="9525">
            <a:noFill/>
          </a:ln>
        </p:spPr>
      </p:pic>
      <p:pic>
        <p:nvPicPr>
          <p:cNvPr id="20488" name="Picture 13"/>
          <p:cNvPicPr>
            <a:picLocks noChangeAspect="1"/>
          </p:cNvPicPr>
          <p:nvPr/>
        </p:nvPicPr>
        <p:blipFill>
          <a:blip r:embed="rId7"/>
          <a:stretch>
            <a:fillRect/>
          </a:stretch>
        </p:blipFill>
        <p:spPr>
          <a:xfrm>
            <a:off x="1781175" y="5053013"/>
            <a:ext cx="1566863" cy="1716087"/>
          </a:xfrm>
          <a:prstGeom prst="rect">
            <a:avLst/>
          </a:prstGeom>
          <a:noFill/>
          <a:ln w="9525">
            <a:noFill/>
          </a:ln>
        </p:spPr>
      </p:pic>
      <p:pic>
        <p:nvPicPr>
          <p:cNvPr id="20489" name="Picture 8"/>
          <p:cNvPicPr>
            <a:picLocks noChangeAspect="1"/>
          </p:cNvPicPr>
          <p:nvPr/>
        </p:nvPicPr>
        <p:blipFill>
          <a:blip r:embed="rId8"/>
          <a:stretch>
            <a:fillRect/>
          </a:stretch>
        </p:blipFill>
        <p:spPr>
          <a:xfrm>
            <a:off x="6681788" y="5307013"/>
            <a:ext cx="1389062" cy="1462087"/>
          </a:xfrm>
          <a:prstGeom prst="rect">
            <a:avLst/>
          </a:prstGeom>
          <a:noFill/>
          <a:ln w="9525">
            <a:noFill/>
          </a:ln>
        </p:spPr>
      </p:pic>
      <p:pic>
        <p:nvPicPr>
          <p:cNvPr id="20490" name="图片 2"/>
          <p:cNvPicPr>
            <a:picLocks noChangeAspect="1"/>
          </p:cNvPicPr>
          <p:nvPr/>
        </p:nvPicPr>
        <p:blipFill>
          <a:blip r:embed="rId9"/>
          <a:stretch>
            <a:fillRect/>
          </a:stretch>
        </p:blipFill>
        <p:spPr>
          <a:xfrm>
            <a:off x="7092950" y="2924175"/>
            <a:ext cx="1878013" cy="2233613"/>
          </a:xfrm>
          <a:prstGeom prst="rect">
            <a:avLst/>
          </a:prstGeom>
          <a:noFill/>
          <a:ln w="9525">
            <a:noFill/>
          </a:ln>
        </p:spPr>
      </p:pic>
    </p:spTree>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vert="horz" wrap="square" lIns="91440" tIns="45720" rIns="91440" bIns="45720" anchor="ctr" anchorCtr="0"/>
          <a:lstStyle/>
          <a:p>
            <a:r>
              <a:rPr lang="en-US" altLang="zh-CN" b="1" dirty="0">
                <a:latin typeface="楷体" panose="02010609060101010101" pitchFamily="49" charset="-122"/>
                <a:ea typeface="楷体" panose="02010609060101010101" pitchFamily="49" charset="-122"/>
                <a:sym typeface="+mn-ea"/>
              </a:rPr>
              <a:t>6.1 </a:t>
            </a:r>
            <a:r>
              <a:rPr lang="zh-CN" altLang="en-US" b="1" dirty="0">
                <a:latin typeface="楷体" panose="02010609060101010101" pitchFamily="49" charset="-122"/>
                <a:ea typeface="楷体" panose="02010609060101010101" pitchFamily="49" charset="-122"/>
                <a:sym typeface="+mn-ea"/>
              </a:rPr>
              <a:t>三维造型概述</a:t>
            </a:r>
            <a:r>
              <a:rPr lang="en-US" altLang="zh-CN" b="1" dirty="0">
                <a:latin typeface="楷体" panose="02010609060101010101" pitchFamily="49" charset="-122"/>
                <a:ea typeface="楷体" panose="02010609060101010101" pitchFamily="49" charset="-122"/>
                <a:sym typeface="+mn-ea"/>
              </a:rPr>
              <a:t>--</a:t>
            </a:r>
            <a:r>
              <a:rPr lang="zh-CN" altLang="en-US" b="1" dirty="0">
                <a:latin typeface="楷体" panose="02010609060101010101" pitchFamily="49" charset="-122"/>
                <a:ea typeface="楷体" panose="02010609060101010101" pitchFamily="49" charset="-122"/>
                <a:sym typeface="+mn-ea"/>
              </a:rPr>
              <a:t>实体造型</a:t>
            </a:r>
            <a:endParaRPr lang="zh-CN" altLang="en-US" b="1" dirty="0"/>
          </a:p>
        </p:txBody>
      </p:sp>
      <p:sp>
        <p:nvSpPr>
          <p:cNvPr id="6147" name="内容占位符 2"/>
          <p:cNvSpPr>
            <a:spLocks noGrp="1"/>
          </p:cNvSpPr>
          <p:nvPr>
            <p:ph idx="1"/>
          </p:nvPr>
        </p:nvSpPr>
        <p:spPr>
          <a:xfrm>
            <a:off x="250825" y="1412875"/>
            <a:ext cx="8863013" cy="471328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8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线框模型</a:t>
            </a:r>
            <a:endParaRPr kumimoji="0" lang="en-US" altLang="zh-CN" sz="28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647700" marR="0" lvl="1"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defRPr/>
            </a:pPr>
            <a:r>
              <a:rPr kumimoji="0" lang="zh-CN"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只是骨架，只用顶点和棱边表示物体</a:t>
            </a:r>
            <a:endParaRPr kumimoji="0" lang="en-US" altLang="zh-CN"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647700" marR="0" lvl="1"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defRPr/>
            </a:pPr>
            <a:r>
              <a:rPr kumimoji="0" lang="zh-CN" altLang="en-US"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没有面的信息，不能描述内部和外部，拓扑关系不明 </a:t>
            </a:r>
            <a:endParaRPr kumimoji="0" lang="zh-CN" altLang="en-US"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647700" marR="0" lvl="1"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defRPr/>
            </a:pPr>
            <a:r>
              <a:rPr kumimoji="0" lang="zh-CN" altLang="en-US"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无法进行剖切、消隐和光照，更不能进行数控加工</a:t>
            </a:r>
            <a:endParaRPr kumimoji="0" lang="zh-CN" altLang="en-US"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647700" marR="0" lvl="1"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defRPr/>
            </a:pPr>
            <a:r>
              <a:rPr kumimoji="0" lang="zh-CN" altLang="en-US"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具有二义性：同一个数据结构可能对应多个顶点棱边相同但表面不同的物体</a:t>
            </a:r>
            <a:endParaRPr kumimoji="0" lang="zh-CN" altLang="en-US"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647700" marR="0" lvl="1"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defRPr/>
            </a:pPr>
            <a:r>
              <a:rPr kumimoji="0" lang="zh-CN" altLang="en-US"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表面模型和实体模型的基础</a:t>
            </a:r>
            <a:endParaRPr kumimoji="0" lang="zh-CN" altLang="en-US"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p:txBody>
      </p:sp>
      <p:pic>
        <p:nvPicPr>
          <p:cNvPr id="2" name="图片 1"/>
          <p:cNvPicPr>
            <a:picLocks noChangeAspect="1"/>
          </p:cNvPicPr>
          <p:nvPr/>
        </p:nvPicPr>
        <p:blipFill>
          <a:blip r:embed="rId1"/>
          <a:stretch>
            <a:fillRect/>
          </a:stretch>
        </p:blipFill>
        <p:spPr>
          <a:xfrm>
            <a:off x="4859655" y="3644900"/>
            <a:ext cx="3655060" cy="2893060"/>
          </a:xfrm>
          <a:prstGeom prst="rect">
            <a:avLst/>
          </a:prstGeom>
        </p:spPr>
      </p:pic>
    </p:spTree>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2"/>
          <p:cNvSpPr>
            <a:spLocks noGrp="1"/>
          </p:cNvSpPr>
          <p:nvPr>
            <p:ph type="title"/>
          </p:nvPr>
        </p:nvSpPr>
        <p:spPr>
          <a:xfrm>
            <a:off x="500063" y="214313"/>
            <a:ext cx="8229600" cy="928687"/>
          </a:xfrm>
        </p:spPr>
        <p:txBody>
          <a:bodyPr vert="horz" wrap="square" lIns="91440" tIns="45720" rIns="91440" bIns="45720" anchor="ctr" anchorCtr="0"/>
          <a:lstStyle/>
          <a:p>
            <a:r>
              <a:rPr lang="en-US" altLang="zh-CN" b="1" dirty="0"/>
              <a:t>6.2.2 </a:t>
            </a:r>
            <a:r>
              <a:rPr lang="zh-CN" altLang="en-US" b="1" dirty="0"/>
              <a:t>构造方法</a:t>
            </a:r>
            <a:r>
              <a:rPr lang="en-US" altLang="zh-CN" b="1" dirty="0"/>
              <a:t>--</a:t>
            </a:r>
            <a:r>
              <a:rPr lang="zh-CN" altLang="en-US" b="1" dirty="0"/>
              <a:t>构造实体几何表示</a:t>
            </a:r>
            <a:endParaRPr lang="zh-CN" altLang="en-US" dirty="0"/>
          </a:p>
        </p:txBody>
      </p:sp>
      <p:sp>
        <p:nvSpPr>
          <p:cNvPr id="21507" name="Rectangle 3"/>
          <p:cNvSpPr>
            <a:spLocks noGrp="1"/>
          </p:cNvSpPr>
          <p:nvPr>
            <p:ph idx="1"/>
          </p:nvPr>
        </p:nvSpPr>
        <p:spPr>
          <a:xfrm>
            <a:off x="107950" y="1125538"/>
            <a:ext cx="8750300" cy="5589587"/>
          </a:xfrm>
        </p:spPr>
        <p:txBody>
          <a:bodyPr vert="horz" wrap="square" lIns="91440" tIns="45720" rIns="91440" bIns="45720" anchor="t" anchorCtr="0"/>
          <a:lstStyle/>
          <a:p>
            <a:pPr algn="just">
              <a:lnSpc>
                <a:spcPct val="110000"/>
              </a:lnSpc>
              <a:spcBef>
                <a:spcPts val="600"/>
              </a:spcBef>
            </a:pPr>
            <a:r>
              <a:rPr lang="zh-CN" altLang="en-US" sz="2400" b="1" dirty="0">
                <a:latin typeface="楷体" panose="02010609060101010101" pitchFamily="49" charset="-122"/>
                <a:ea typeface="楷体" panose="02010609060101010101" pitchFamily="49" charset="-122"/>
              </a:rPr>
              <a:t>构造实体几何法</a:t>
            </a:r>
            <a:r>
              <a:rPr lang="en-US" altLang="zh-CN" sz="2400" b="1" dirty="0"/>
              <a:t>(Constructed Solid Geometry</a:t>
            </a:r>
            <a:r>
              <a:rPr lang="zh-CN" altLang="en-US" sz="2400" b="1" dirty="0"/>
              <a:t> </a:t>
            </a:r>
            <a:r>
              <a:rPr lang="en-US" altLang="zh-CN" sz="2400" b="1" dirty="0"/>
              <a:t>CSG</a:t>
            </a:r>
            <a:r>
              <a:rPr lang="zh-CN" altLang="en-US" sz="2400" b="1" dirty="0"/>
              <a:t>法</a:t>
            </a:r>
            <a:r>
              <a:rPr lang="en-US" altLang="zh-CN" sz="2400" b="1" dirty="0"/>
              <a:t>)</a:t>
            </a:r>
            <a:r>
              <a:rPr lang="zh-CN" altLang="en-US" sz="2400" b="1" dirty="0">
                <a:latin typeface="楷体" panose="02010609060101010101" pitchFamily="49" charset="-122"/>
                <a:ea typeface="楷体" panose="02010609060101010101" pitchFamily="49" charset="-122"/>
              </a:rPr>
              <a:t>是一种常用实体构造方法</a:t>
            </a:r>
            <a:endParaRPr lang="zh-CN" altLang="en-US" sz="2400" b="1" dirty="0">
              <a:latin typeface="楷体" panose="02010609060101010101" pitchFamily="49" charset="-122"/>
              <a:ea typeface="楷体" panose="02010609060101010101" pitchFamily="49" charset="-122"/>
            </a:endParaRPr>
          </a:p>
          <a:p>
            <a:pPr lvl="1">
              <a:lnSpc>
                <a:spcPct val="110000"/>
              </a:lnSpc>
              <a:spcBef>
                <a:spcPts val="600"/>
              </a:spcBef>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思想：将简单实体</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称体素</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通过集合运算组合成物体</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110000"/>
              </a:lnSpc>
              <a:spcBef>
                <a:spcPts val="600"/>
              </a:spcBef>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常用体素可通过边界表示法和扫描表示法生成，如长方体、圆柱体、圆锥体、圆台体等。</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lvl="1" algn="just">
              <a:lnSpc>
                <a:spcPct val="110000"/>
              </a:lnSpc>
            </a:pPr>
            <a:r>
              <a:rPr lang="en-US" altLang="zh-CN" dirty="0">
                <a:latin typeface="Times New Roman" panose="02020603050405020304" pitchFamily="18" charset="0"/>
                <a:ea typeface="楷体" panose="02010609060101010101" pitchFamily="49" charset="-122"/>
                <a:cs typeface="Times New Roman" panose="02020603050405020304" pitchFamily="18" charset="0"/>
              </a:rPr>
              <a:t>CSG</a:t>
            </a:r>
            <a:r>
              <a:rPr lang="en-US" altLang="en-US" dirty="0">
                <a:latin typeface="Times New Roman" panose="02020603050405020304" pitchFamily="18" charset="0"/>
                <a:ea typeface="楷体" panose="02010609060101010101" pitchFamily="49" charset="-122"/>
                <a:cs typeface="Times New Roman" panose="02020603050405020304" pitchFamily="18" charset="0"/>
              </a:rPr>
              <a:t>法中集合运算的过程可用二叉树</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(CSG</a:t>
            </a:r>
            <a:r>
              <a:rPr lang="en-US" altLang="en-US" dirty="0">
                <a:latin typeface="Times New Roman" panose="02020603050405020304" pitchFamily="18" charset="0"/>
                <a:ea typeface="楷体" panose="02010609060101010101" pitchFamily="49" charset="-122"/>
                <a:cs typeface="Times New Roman" panose="02020603050405020304" pitchFamily="18" charset="0"/>
              </a:rPr>
              <a:t>树</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en-US" dirty="0">
                <a:latin typeface="Times New Roman" panose="02020603050405020304" pitchFamily="18" charset="0"/>
                <a:ea typeface="楷体" panose="02010609060101010101" pitchFamily="49" charset="-122"/>
                <a:cs typeface="Times New Roman" panose="02020603050405020304" pitchFamily="18" charset="0"/>
              </a:rPr>
              <a:t>来描述，</a:t>
            </a:r>
            <a:endParaRPr lang="en-US" altLang="en-US" dirty="0">
              <a:latin typeface="Times New Roman" panose="02020603050405020304" pitchFamily="18" charset="0"/>
              <a:ea typeface="楷体" panose="02010609060101010101" pitchFamily="49" charset="-122"/>
              <a:cs typeface="Times New Roman" panose="02020603050405020304" pitchFamily="18" charset="0"/>
            </a:endParaRPr>
          </a:p>
          <a:p>
            <a:pPr lvl="2" algn="just">
              <a:lnSpc>
                <a:spcPct val="110000"/>
              </a:lnSpc>
            </a:pPr>
            <a:r>
              <a:rPr lang="en-US" altLang="en-US" sz="2000" dirty="0">
                <a:latin typeface="Times New Roman" panose="02020603050405020304" pitchFamily="18" charset="0"/>
                <a:ea typeface="楷体" panose="02010609060101010101" pitchFamily="49" charset="-122"/>
                <a:cs typeface="Times New Roman" panose="02020603050405020304" pitchFamily="18" charset="0"/>
              </a:rPr>
              <a:t>叶子结点表示体素或者几何变换的参数</a:t>
            </a:r>
            <a:endParaRPr lang="en-US"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lvl="2" algn="just">
              <a:lnSpc>
                <a:spcPct val="110000"/>
              </a:lnSpc>
            </a:pPr>
            <a:r>
              <a:rPr lang="en-US" altLang="en-US" sz="2000" dirty="0">
                <a:latin typeface="Times New Roman" panose="02020603050405020304" pitchFamily="18" charset="0"/>
                <a:ea typeface="楷体" panose="02010609060101010101" pitchFamily="49" charset="-122"/>
                <a:cs typeface="Times New Roman" panose="02020603050405020304" pitchFamily="18" charset="0"/>
              </a:rPr>
              <a:t>非终端结点表示施加于子结点上的集合运算或几何变换</a:t>
            </a:r>
            <a:endParaRPr lang="en-US"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lvl="2" algn="just">
              <a:lnSpc>
                <a:spcPct val="110000"/>
              </a:lnSpc>
            </a:pPr>
            <a:r>
              <a:rPr lang="en-US" altLang="en-US" sz="2000" dirty="0">
                <a:latin typeface="Times New Roman" panose="02020603050405020304" pitchFamily="18" charset="0"/>
                <a:ea typeface="楷体" panose="02010609060101010101" pitchFamily="49" charset="-122"/>
                <a:cs typeface="Times New Roman" panose="02020603050405020304" pitchFamily="18" charset="0"/>
              </a:rPr>
              <a:t>二叉树的根结点表示的就是集合运算的最终结果。</a:t>
            </a:r>
            <a:endParaRPr lang="en-US"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110000"/>
              </a:lnSpc>
              <a:spcBef>
                <a:spcPts val="600"/>
              </a:spcBef>
            </a:pPr>
            <a:endParaRPr lang="zh-CN" altLang="en-US" b="1" dirty="0">
              <a:latin typeface="楷体" panose="02010609060101010101" pitchFamily="49" charset="-122"/>
              <a:ea typeface="楷体" panose="02010609060101010101" pitchFamily="49" charset="-122"/>
            </a:endParaRPr>
          </a:p>
        </p:txBody>
      </p:sp>
      <p:sp>
        <p:nvSpPr>
          <p:cNvPr id="26" name="Rectangle 3"/>
          <p:cNvSpPr txBox="1">
            <a:spLocks noRot="1"/>
          </p:cNvSpPr>
          <p:nvPr/>
        </p:nvSpPr>
        <p:spPr>
          <a:xfrm>
            <a:off x="4427538" y="5859463"/>
            <a:ext cx="1736725" cy="493712"/>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342900" lvl="0" indent="-342900">
              <a:lnSpc>
                <a:spcPct val="80000"/>
              </a:lnSpc>
              <a:buFont typeface="Wingdings" panose="05000000000000000000" pitchFamily="2" charset="2"/>
              <a:buNone/>
            </a:pPr>
            <a:r>
              <a:rPr lang="zh-CN" altLang="en-US" sz="2400" dirty="0">
                <a:solidFill>
                  <a:srgbClr val="000086"/>
                </a:solidFill>
                <a:latin typeface="楷体" panose="02010609060101010101" pitchFamily="49" charset="-122"/>
                <a:ea typeface="楷体" panose="02010609060101010101" pitchFamily="49" charset="-122"/>
              </a:rPr>
              <a:t>体素法造型</a:t>
            </a:r>
            <a:endParaRPr lang="zh-CN" altLang="en-US" sz="2400" dirty="0">
              <a:solidFill>
                <a:srgbClr val="000086"/>
              </a:solidFill>
              <a:latin typeface="楷体" panose="02010609060101010101" pitchFamily="49" charset="-122"/>
              <a:ea typeface="楷体" panose="02010609060101010101" pitchFamily="49" charset="-122"/>
            </a:endParaRPr>
          </a:p>
        </p:txBody>
      </p:sp>
      <p:pic>
        <p:nvPicPr>
          <p:cNvPr id="21509" name="Picture 2" descr="CSG树表示"/>
          <p:cNvPicPr>
            <a:picLocks noChangeAspect="1"/>
          </p:cNvPicPr>
          <p:nvPr/>
        </p:nvPicPr>
        <p:blipFill>
          <a:blip r:embed="rId1"/>
          <a:stretch>
            <a:fillRect/>
          </a:stretch>
        </p:blipFill>
        <p:spPr>
          <a:xfrm>
            <a:off x="6226175" y="3937000"/>
            <a:ext cx="2917825" cy="2757488"/>
          </a:xfrm>
          <a:prstGeom prst="rect">
            <a:avLst/>
          </a:prstGeom>
          <a:noFill/>
          <a:ln w="9525">
            <a:noFill/>
          </a:ln>
        </p:spPr>
      </p:pic>
      <p:sp>
        <p:nvSpPr>
          <p:cNvPr id="21510" name="TextBox 1"/>
          <p:cNvSpPr txBox="1"/>
          <p:nvPr/>
        </p:nvSpPr>
        <p:spPr>
          <a:xfrm>
            <a:off x="4211638" y="6350000"/>
            <a:ext cx="2273300" cy="3381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1" indent="0" eaLnBrk="1" hangingPunct="1">
              <a:spcBef>
                <a:spcPct val="0"/>
              </a:spcBef>
              <a:buNone/>
            </a:pPr>
            <a:r>
              <a:rPr lang="zh-CN" altLang="en-US" sz="1600" b="0" dirty="0"/>
              <a:t>构造实体几何法</a:t>
            </a:r>
            <a:r>
              <a:rPr lang="en-US" altLang="zh-CN" sz="1600" b="0" dirty="0"/>
              <a:t>CSG</a:t>
            </a:r>
            <a:endParaRPr lang="zh-CN" altLang="en-US" sz="1600" b="0" dirty="0"/>
          </a:p>
        </p:txBody>
      </p:sp>
      <p:pic>
        <p:nvPicPr>
          <p:cNvPr id="7" name="Picture 9" descr="交集"/>
          <p:cNvPicPr>
            <a:picLocks noChangeAspect="1"/>
          </p:cNvPicPr>
          <p:nvPr>
            <p:custDataLst>
              <p:tags r:id="rId2"/>
            </p:custDataLst>
          </p:nvPr>
        </p:nvPicPr>
        <p:blipFill>
          <a:blip r:embed="rId3"/>
          <a:stretch>
            <a:fillRect/>
          </a:stretch>
        </p:blipFill>
        <p:spPr>
          <a:xfrm>
            <a:off x="2770113" y="5218113"/>
            <a:ext cx="1520825" cy="1139825"/>
          </a:xfrm>
          <a:prstGeom prst="rect">
            <a:avLst/>
          </a:prstGeom>
          <a:noFill/>
          <a:ln w="9525">
            <a:noFill/>
          </a:ln>
        </p:spPr>
      </p:pic>
      <p:pic>
        <p:nvPicPr>
          <p:cNvPr id="8" name="Picture 5" descr="并集"/>
          <p:cNvPicPr>
            <a:picLocks noChangeAspect="1"/>
          </p:cNvPicPr>
          <p:nvPr>
            <p:custDataLst>
              <p:tags r:id="rId4"/>
            </p:custDataLst>
          </p:nvPr>
        </p:nvPicPr>
        <p:blipFill>
          <a:blip r:embed="rId5"/>
          <a:stretch>
            <a:fillRect/>
          </a:stretch>
        </p:blipFill>
        <p:spPr>
          <a:xfrm>
            <a:off x="755576" y="5218113"/>
            <a:ext cx="1519237" cy="1139825"/>
          </a:xfrm>
          <a:prstGeom prst="rect">
            <a:avLst/>
          </a:prstGeom>
          <a:noFill/>
          <a:ln w="9525">
            <a:noFill/>
          </a:ln>
        </p:spPr>
      </p:pic>
      <p:pic>
        <p:nvPicPr>
          <p:cNvPr id="9" name="Picture 7" descr="补集"/>
          <p:cNvPicPr>
            <a:picLocks noChangeAspect="1"/>
          </p:cNvPicPr>
          <p:nvPr>
            <p:custDataLst>
              <p:tags r:id="rId6"/>
            </p:custDataLst>
          </p:nvPr>
        </p:nvPicPr>
        <p:blipFill>
          <a:blip r:embed="rId7"/>
          <a:srcRect l="14391" r="20988"/>
          <a:stretch>
            <a:fillRect/>
          </a:stretch>
        </p:blipFill>
        <p:spPr>
          <a:xfrm>
            <a:off x="2274813" y="5218113"/>
            <a:ext cx="1003300" cy="1163637"/>
          </a:xfrm>
          <a:prstGeom prst="rect">
            <a:avLst/>
          </a:prstGeom>
          <a:noFill/>
          <a:ln w="9525">
            <a:noFill/>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slide(fromLeft)">
                                      <p:cBhvr>
                                        <p:cTn id="7"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2"/>
          <p:cNvSpPr>
            <a:spLocks noGrp="1"/>
          </p:cNvSpPr>
          <p:nvPr>
            <p:ph type="title"/>
          </p:nvPr>
        </p:nvSpPr>
        <p:spPr>
          <a:xfrm>
            <a:off x="383565" y="980728"/>
            <a:ext cx="8229600" cy="857250"/>
          </a:xfrm>
        </p:spPr>
        <p:txBody>
          <a:bodyPr vert="horz" wrap="square" lIns="91440" tIns="45720" rIns="91440" bIns="45720" anchor="ctr" anchorCtr="0"/>
          <a:lstStyle/>
          <a:p>
            <a:r>
              <a:rPr lang="en-US" altLang="zh-CN" dirty="0">
                <a:latin typeface="楷体" panose="02010609060101010101" pitchFamily="49" charset="-122"/>
                <a:ea typeface="楷体" panose="02010609060101010101" pitchFamily="49" charset="-122"/>
              </a:rPr>
              <a:t>CSG</a:t>
            </a:r>
            <a:r>
              <a:rPr lang="zh-CN" altLang="en-US" dirty="0">
                <a:latin typeface="楷体" panose="02010609060101010101" pitchFamily="49" charset="-122"/>
                <a:ea typeface="楷体" panose="02010609060101010101" pitchFamily="49" charset="-122"/>
              </a:rPr>
              <a:t>法优点和缺点</a:t>
            </a:r>
            <a:endParaRPr lang="zh-CN" altLang="en-US" dirty="0">
              <a:latin typeface="楷体" panose="02010609060101010101" pitchFamily="49" charset="-122"/>
              <a:ea typeface="楷体" panose="02010609060101010101" pitchFamily="49" charset="-122"/>
            </a:endParaRPr>
          </a:p>
        </p:txBody>
      </p:sp>
      <p:sp>
        <p:nvSpPr>
          <p:cNvPr id="22531" name="Rectangle 3"/>
          <p:cNvSpPr>
            <a:spLocks noGrp="1"/>
          </p:cNvSpPr>
          <p:nvPr>
            <p:ph idx="1"/>
          </p:nvPr>
        </p:nvSpPr>
        <p:spPr>
          <a:xfrm>
            <a:off x="400050" y="1700808"/>
            <a:ext cx="8429625" cy="4786312"/>
          </a:xfrm>
        </p:spPr>
        <p:txBody>
          <a:bodyPr vert="horz" wrap="square" lIns="91440" tIns="45720" rIns="91440" bIns="45720" anchor="t" anchorCtr="0"/>
          <a:lstStyle/>
          <a:p>
            <a:pPr>
              <a:lnSpc>
                <a:spcPct val="110000"/>
              </a:lnSpc>
              <a:buNone/>
            </a:pPr>
            <a:r>
              <a:rPr lang="zh-CN" altLang="en-US" sz="2400" b="1" dirty="0">
                <a:latin typeface="楷体" panose="02010609060101010101" pitchFamily="49" charset="-122"/>
                <a:ea typeface="楷体" panose="02010609060101010101" pitchFamily="49" charset="-122"/>
              </a:rPr>
              <a:t>优点：</a:t>
            </a:r>
            <a:endParaRPr lang="en-US" altLang="zh-CN" sz="2400" b="1" dirty="0">
              <a:latin typeface="楷体" panose="02010609060101010101" pitchFamily="49" charset="-122"/>
              <a:ea typeface="楷体" panose="02010609060101010101" pitchFamily="49" charset="-122"/>
            </a:endParaRPr>
          </a:p>
          <a:p>
            <a:pPr>
              <a:spcBef>
                <a:spcPts val="600"/>
              </a:spcBef>
            </a:pPr>
            <a:r>
              <a:rPr lang="zh-CN" altLang="en-US" sz="2400" dirty="0">
                <a:latin typeface="楷体" panose="02010609060101010101" pitchFamily="49" charset="-122"/>
                <a:ea typeface="楷体" panose="02010609060101010101" pitchFamily="49" charset="-122"/>
              </a:rPr>
              <a:t>输入方便，可直观地构造复杂形体；</a:t>
            </a:r>
            <a:endParaRPr lang="en-US" altLang="zh-CN" sz="2400" dirty="0">
              <a:latin typeface="楷体" panose="02010609060101010101" pitchFamily="49" charset="-122"/>
              <a:ea typeface="楷体" panose="02010609060101010101" pitchFamily="49" charset="-122"/>
            </a:endParaRPr>
          </a:p>
          <a:p>
            <a:pPr>
              <a:spcBef>
                <a:spcPts val="600"/>
              </a:spcBef>
            </a:pPr>
            <a:r>
              <a:rPr lang="zh-CN" altLang="en-US" sz="2400" dirty="0">
                <a:latin typeface="楷体" panose="02010609060101010101" pitchFamily="49" charset="-122"/>
                <a:ea typeface="楷体" panose="02010609060101010101" pitchFamily="49" charset="-122"/>
              </a:rPr>
              <a:t>数据结构简单，数据量小，用一棵二叉树即可表示</a:t>
            </a:r>
            <a:endParaRPr lang="en-US" altLang="zh-CN" sz="2400" dirty="0">
              <a:latin typeface="楷体" panose="02010609060101010101" pitchFamily="49" charset="-122"/>
              <a:ea typeface="楷体" panose="02010609060101010101" pitchFamily="49" charset="-122"/>
            </a:endParaRPr>
          </a:p>
          <a:p>
            <a:pPr>
              <a:spcBef>
                <a:spcPts val="600"/>
              </a:spcBef>
            </a:pPr>
            <a:r>
              <a:rPr lang="zh-CN" altLang="en-US" sz="2400" dirty="0">
                <a:latin typeface="楷体" panose="02010609060101010101" pitchFamily="49" charset="-122"/>
                <a:ea typeface="楷体" panose="02010609060101010101" pitchFamily="49" charset="-122"/>
              </a:rPr>
              <a:t>形体的有效性可由实体集合运算得以自动保证</a:t>
            </a:r>
            <a:endParaRPr lang="zh-CN" altLang="en-US" sz="2400" dirty="0">
              <a:latin typeface="楷体" panose="02010609060101010101" pitchFamily="49" charset="-122"/>
              <a:ea typeface="楷体" panose="02010609060101010101" pitchFamily="49" charset="-122"/>
            </a:endParaRPr>
          </a:p>
          <a:p>
            <a:pPr>
              <a:spcBef>
                <a:spcPts val="600"/>
              </a:spcBef>
            </a:pPr>
            <a:r>
              <a:rPr lang="zh-CN" altLang="en-US" sz="2400" dirty="0">
                <a:latin typeface="楷体" panose="02010609060101010101" pitchFamily="49" charset="-122"/>
                <a:ea typeface="楷体" panose="02010609060101010101" pitchFamily="49" charset="-122"/>
              </a:rPr>
              <a:t>形成产品模型方面具有优势</a:t>
            </a:r>
            <a:endParaRPr lang="zh-CN" altLang="en-US" sz="2400" dirty="0">
              <a:latin typeface="楷体" panose="02010609060101010101" pitchFamily="49" charset="-122"/>
              <a:ea typeface="楷体" panose="02010609060101010101" pitchFamily="49" charset="-122"/>
            </a:endParaRPr>
          </a:p>
          <a:p>
            <a:pPr>
              <a:lnSpc>
                <a:spcPct val="110000"/>
              </a:lnSpc>
              <a:buNone/>
            </a:pPr>
            <a:r>
              <a:rPr lang="zh-CN" altLang="en-US" sz="2400" b="1" dirty="0">
                <a:latin typeface="楷体" panose="02010609060101010101" pitchFamily="49" charset="-122"/>
                <a:ea typeface="楷体" panose="02010609060101010101" pitchFamily="49" charset="-122"/>
              </a:rPr>
              <a:t>缺点：</a:t>
            </a:r>
            <a:endParaRPr lang="zh-CN" altLang="en-US" sz="2400" b="1" dirty="0">
              <a:latin typeface="楷体" panose="02010609060101010101" pitchFamily="49" charset="-122"/>
              <a:ea typeface="楷体" panose="02010609060101010101" pitchFamily="49" charset="-122"/>
            </a:endParaRPr>
          </a:p>
          <a:p>
            <a:pPr>
              <a:lnSpc>
                <a:spcPct val="110000"/>
              </a:lnSpc>
              <a:spcBef>
                <a:spcPts val="600"/>
              </a:spcBef>
            </a:pPr>
            <a:r>
              <a:rPr lang="zh-CN" altLang="en-US" sz="2400" dirty="0">
                <a:latin typeface="楷体" panose="02010609060101010101" pitchFamily="49" charset="-122"/>
                <a:ea typeface="楷体" panose="02010609060101010101" pitchFamily="49" charset="-122"/>
              </a:rPr>
              <a:t>集合运算会破坏原有的点、边、面的拓扑关系</a:t>
            </a:r>
            <a:endParaRPr lang="zh-CN" altLang="en-US" sz="2400" dirty="0">
              <a:latin typeface="楷体" panose="02010609060101010101" pitchFamily="49" charset="-122"/>
              <a:ea typeface="楷体" panose="02010609060101010101" pitchFamily="49" charset="-122"/>
            </a:endParaRPr>
          </a:p>
          <a:p>
            <a:pPr>
              <a:lnSpc>
                <a:spcPct val="110000"/>
              </a:lnSpc>
              <a:spcBef>
                <a:spcPts val="600"/>
              </a:spcBef>
            </a:pPr>
            <a:r>
              <a:rPr lang="zh-CN" altLang="en-US" sz="2400" dirty="0">
                <a:latin typeface="楷体" panose="02010609060101010101" pitchFamily="49" charset="-122"/>
                <a:ea typeface="楷体" panose="02010609060101010101" pitchFamily="49" charset="-122"/>
              </a:rPr>
              <a:t>体素有限，对体素不能做局部变形，使</a:t>
            </a:r>
            <a:r>
              <a:rPr lang="en-US" altLang="zh-CN" sz="2400" dirty="0">
                <a:latin typeface="楷体" panose="02010609060101010101" pitchFamily="49" charset="-122"/>
                <a:ea typeface="楷体" panose="02010609060101010101" pitchFamily="49" charset="-122"/>
              </a:rPr>
              <a:t>CSG</a:t>
            </a:r>
            <a:r>
              <a:rPr lang="zh-CN" altLang="en-US" sz="2400" dirty="0">
                <a:latin typeface="楷体" panose="02010609060101010101" pitchFamily="49" charset="-122"/>
                <a:ea typeface="楷体" panose="02010609060101010101" pitchFamily="49" charset="-122"/>
              </a:rPr>
              <a:t>的表示能力受到限制。</a:t>
            </a:r>
            <a:endParaRPr lang="zh-CN" altLang="en-US" sz="2400" dirty="0">
              <a:latin typeface="楷体" panose="02010609060101010101" pitchFamily="49" charset="-122"/>
              <a:ea typeface="楷体" panose="02010609060101010101" pitchFamily="49" charset="-122"/>
            </a:endParaRPr>
          </a:p>
        </p:txBody>
      </p:sp>
      <p:sp>
        <p:nvSpPr>
          <p:cNvPr id="4" name="标题 2"/>
          <p:cNvSpPr txBox="1"/>
          <p:nvPr/>
        </p:nvSpPr>
        <p:spPr>
          <a:xfrm>
            <a:off x="500063" y="214313"/>
            <a:ext cx="8229600" cy="928687"/>
          </a:xfrm>
          <a:prstGeom prst="rect">
            <a:avLst/>
          </a:prstGeom>
          <a:noFill/>
          <a:ln w="9525">
            <a:noFill/>
          </a:ln>
        </p:spPr>
        <p:txBody>
          <a:bodyPr vert="horz" wrap="square" lIns="91440" tIns="45720" rIns="91440" bIns="45720" anchor="ctr" anchorCtr="0"/>
          <a:lstStyle>
            <a:lvl1pPr algn="ctr" rtl="0" eaLnBrk="0" fontAlgn="base" hangingPunct="0">
              <a:spcBef>
                <a:spcPct val="0"/>
              </a:spcBef>
              <a:spcAft>
                <a:spcPct val="0"/>
              </a:spcAft>
              <a:defRPr sz="3200" kern="1200">
                <a:solidFill>
                  <a:schemeClr val="tx1"/>
                </a:solidFill>
                <a:latin typeface="华文楷体" panose="02010600040101010101" pitchFamily="2" charset="-122"/>
                <a:ea typeface="华文楷体" panose="02010600040101010101" pitchFamily="2" charset="-122"/>
                <a:cs typeface="+mj-cs"/>
              </a:defRPr>
            </a:lvl1pPr>
            <a:lvl2pPr algn="ctr" rtl="0" eaLnBrk="0" fontAlgn="base" hangingPunct="0">
              <a:spcBef>
                <a:spcPct val="0"/>
              </a:spcBef>
              <a:spcAft>
                <a:spcPct val="0"/>
              </a:spcAft>
              <a:defRPr sz="3200">
                <a:solidFill>
                  <a:schemeClr val="tx1"/>
                </a:solidFill>
                <a:latin typeface="华文楷体" panose="02010600040101010101" pitchFamily="2" charset="-122"/>
                <a:ea typeface="华文楷体" panose="02010600040101010101" pitchFamily="2" charset="-122"/>
              </a:defRPr>
            </a:lvl2pPr>
            <a:lvl3pPr algn="ctr" rtl="0" eaLnBrk="0" fontAlgn="base" hangingPunct="0">
              <a:spcBef>
                <a:spcPct val="0"/>
              </a:spcBef>
              <a:spcAft>
                <a:spcPct val="0"/>
              </a:spcAft>
              <a:defRPr sz="3200">
                <a:solidFill>
                  <a:schemeClr val="tx1"/>
                </a:solidFill>
                <a:latin typeface="华文楷体" panose="02010600040101010101" pitchFamily="2" charset="-122"/>
                <a:ea typeface="华文楷体" panose="02010600040101010101" pitchFamily="2" charset="-122"/>
              </a:defRPr>
            </a:lvl3pPr>
            <a:lvl4pPr algn="ctr" rtl="0" eaLnBrk="0" fontAlgn="base" hangingPunct="0">
              <a:spcBef>
                <a:spcPct val="0"/>
              </a:spcBef>
              <a:spcAft>
                <a:spcPct val="0"/>
              </a:spcAft>
              <a:defRPr sz="3200">
                <a:solidFill>
                  <a:schemeClr val="tx1"/>
                </a:solidFill>
                <a:latin typeface="华文楷体" panose="02010600040101010101" pitchFamily="2" charset="-122"/>
                <a:ea typeface="华文楷体" panose="02010600040101010101" pitchFamily="2" charset="-122"/>
              </a:defRPr>
            </a:lvl4pPr>
            <a:lvl5pPr algn="ctr" rtl="0" eaLnBrk="0" fontAlgn="base" hangingPunct="0">
              <a:spcBef>
                <a:spcPct val="0"/>
              </a:spcBef>
              <a:spcAft>
                <a:spcPct val="0"/>
              </a:spcAft>
              <a:defRPr sz="3200">
                <a:solidFill>
                  <a:schemeClr val="tx1"/>
                </a:solidFill>
                <a:latin typeface="华文楷体" panose="02010600040101010101" pitchFamily="2" charset="-122"/>
                <a:ea typeface="华文楷体" panose="0201060004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buFontTx/>
            </a:pPr>
            <a:r>
              <a:rPr lang="en-US" altLang="zh-CN" b="1" smtClean="0"/>
              <a:t>6.2.2 </a:t>
            </a:r>
            <a:r>
              <a:rPr lang="zh-CN" altLang="en-US" b="1" smtClean="0"/>
              <a:t>构造方法</a:t>
            </a:r>
            <a:r>
              <a:rPr lang="en-US" altLang="zh-CN" b="1" smtClean="0"/>
              <a:t>--</a:t>
            </a:r>
            <a:r>
              <a:rPr lang="zh-CN" altLang="en-US" b="1" smtClean="0"/>
              <a:t>构造实体几何表示</a:t>
            </a:r>
            <a:endParaRPr lang="zh-CN" altLang="en-US" b="0" dirty="0"/>
          </a:p>
        </p:txBody>
      </p:sp>
    </p:spTree>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2"/>
          <p:cNvSpPr>
            <a:spLocks noGrp="1"/>
          </p:cNvSpPr>
          <p:nvPr>
            <p:ph type="title"/>
          </p:nvPr>
        </p:nvSpPr>
        <p:spPr/>
        <p:txBody>
          <a:bodyPr vert="horz" wrap="square" lIns="91440" tIns="45720" rIns="91440" bIns="45720" anchor="ctr" anchorCtr="0"/>
          <a:lstStyle/>
          <a:p>
            <a:r>
              <a:rPr lang="en-US" altLang="zh-CN" b="1" dirty="0"/>
              <a:t>6.2.2 </a:t>
            </a:r>
            <a:r>
              <a:rPr lang="zh-CN" altLang="en-US" b="1" dirty="0"/>
              <a:t>构造方法</a:t>
            </a:r>
            <a:r>
              <a:rPr lang="en-US" altLang="zh-CN" b="1" dirty="0"/>
              <a:t>—</a:t>
            </a:r>
            <a:r>
              <a:rPr lang="zh-CN" altLang="en-US" b="1" dirty="0"/>
              <a:t>空间</a:t>
            </a:r>
            <a:r>
              <a:rPr lang="zh-CN" altLang="en-US" b="1" dirty="0">
                <a:latin typeface="楷体" panose="02010609060101010101" pitchFamily="49" charset="-122"/>
                <a:ea typeface="楷体" panose="02010609060101010101" pitchFamily="49" charset="-122"/>
              </a:rPr>
              <a:t>细分表示</a:t>
            </a:r>
            <a:endParaRPr lang="zh-CN" altLang="en-US" b="1" dirty="0">
              <a:latin typeface="楷体" panose="02010609060101010101" pitchFamily="49" charset="-122"/>
              <a:ea typeface="楷体" panose="02010609060101010101" pitchFamily="49" charset="-122"/>
            </a:endParaRPr>
          </a:p>
        </p:txBody>
      </p:sp>
      <p:sp>
        <p:nvSpPr>
          <p:cNvPr id="23555" name="Rectangle 3"/>
          <p:cNvSpPr>
            <a:spLocks noGrp="1"/>
          </p:cNvSpPr>
          <p:nvPr>
            <p:ph idx="1"/>
          </p:nvPr>
        </p:nvSpPr>
        <p:spPr>
          <a:xfrm>
            <a:off x="384175" y="1341755"/>
            <a:ext cx="8302625" cy="4784725"/>
          </a:xfrm>
        </p:spPr>
        <p:txBody>
          <a:bodyPr vert="horz" wrap="square" lIns="91440" tIns="45720" rIns="91440" bIns="45720" anchor="t" anchorCtr="0"/>
          <a:lstStyle/>
          <a:p>
            <a:pPr>
              <a:lnSpc>
                <a:spcPct val="110000"/>
              </a:lnSpc>
              <a:buNone/>
            </a:pPr>
            <a:r>
              <a:rPr lang="zh-CN" altLang="en-US" b="1" dirty="0">
                <a:latin typeface="楷体" panose="02010609060101010101" pitchFamily="49" charset="-122"/>
                <a:ea typeface="楷体" panose="02010609060101010101" pitchFamily="49" charset="-122"/>
              </a:rPr>
              <a:t>包括体素表示法、八叉树表示法等</a:t>
            </a:r>
            <a:endParaRPr lang="zh-CN" altLang="en-US" b="1" dirty="0">
              <a:latin typeface="楷体" panose="02010609060101010101" pitchFamily="49" charset="-122"/>
              <a:ea typeface="楷体" panose="02010609060101010101" pitchFamily="49" charset="-122"/>
            </a:endParaRPr>
          </a:p>
          <a:p>
            <a:pPr>
              <a:lnSpc>
                <a:spcPct val="110000"/>
              </a:lnSpc>
            </a:pPr>
            <a:r>
              <a:rPr lang="zh-CN" altLang="en-US" b="1" dirty="0">
                <a:latin typeface="楷体" panose="02010609060101010101" pitchFamily="49" charset="-122"/>
                <a:ea typeface="楷体" panose="02010609060101010101" pitchFamily="49" charset="-122"/>
              </a:rPr>
              <a:t>体素表示法</a:t>
            </a:r>
            <a:endParaRPr lang="zh-CN" altLang="en-US" b="1" dirty="0">
              <a:latin typeface="楷体" panose="02010609060101010101" pitchFamily="49" charset="-122"/>
              <a:ea typeface="楷体" panose="02010609060101010101" pitchFamily="49" charset="-122"/>
            </a:endParaRPr>
          </a:p>
          <a:p>
            <a:pPr lvl="1">
              <a:lnSpc>
                <a:spcPct val="11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实体所占有的空间被划分为均匀的小立方体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体素</a:t>
            </a:r>
            <a:r>
              <a:rPr lang="en-US" altLang="zh-CN" dirty="0">
                <a:latin typeface="Times New Roman" panose="02020603050405020304" pitchFamily="18" charset="0"/>
                <a:ea typeface="楷体" panose="02010609060101010101" pitchFamily="49" charset="-122"/>
                <a:cs typeface="Times New Roman" panose="02020603050405020304" pitchFamily="18" charset="0"/>
              </a:rPr>
              <a:t>voxel)</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构成三维矩阵。</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11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体素类似于二维图像中的像素概念。用体素表示的空间也被称作三维位图。</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11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体素表示法常用于物体的</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或</a:t>
            </a:r>
            <a:r>
              <a:rPr lang="en-US" altLang="zh-CN" dirty="0">
                <a:latin typeface="Times New Roman" panose="02020603050405020304" pitchFamily="18" charset="0"/>
                <a:ea typeface="楷体" panose="02010609060101010101" pitchFamily="49" charset="-122"/>
                <a:cs typeface="Times New Roman" panose="02020603050405020304" pitchFamily="18" charset="0"/>
              </a:rPr>
              <a:t>MRI</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图像的三维重建</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10000"/>
              </a:lnSpc>
            </a:pPr>
            <a:endParaRPr lang="zh-CN" altLang="en-US" b="1" dirty="0">
              <a:latin typeface="楷体" panose="02010609060101010101" pitchFamily="49" charset="-122"/>
              <a:ea typeface="楷体" panose="02010609060101010101" pitchFamily="49" charset="-122"/>
            </a:endParaRPr>
          </a:p>
        </p:txBody>
      </p:sp>
      <p:pic>
        <p:nvPicPr>
          <p:cNvPr id="23556" name="Picture 5"/>
          <p:cNvPicPr>
            <a:picLocks noChangeAspect="1"/>
          </p:cNvPicPr>
          <p:nvPr/>
        </p:nvPicPr>
        <p:blipFill>
          <a:blip r:embed="rId1"/>
          <a:stretch>
            <a:fillRect/>
          </a:stretch>
        </p:blipFill>
        <p:spPr>
          <a:xfrm>
            <a:off x="2268538" y="5027613"/>
            <a:ext cx="3267075" cy="1830387"/>
          </a:xfrm>
          <a:prstGeom prst="rect">
            <a:avLst/>
          </a:prstGeom>
          <a:noFill/>
          <a:ln w="9525">
            <a:noFill/>
          </a:ln>
        </p:spPr>
      </p:pic>
    </p:spTree>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p:cNvSpPr>
          <p:nvPr>
            <p:ph type="body"/>
          </p:nvPr>
        </p:nvSpPr>
        <p:spPr>
          <a:xfrm>
            <a:off x="250825" y="642938"/>
            <a:ext cx="8713788" cy="5954712"/>
          </a:xfrm>
        </p:spPr>
        <p:txBody>
          <a:bodyPr vert="horz" wrap="square" lIns="91440" tIns="45720" rIns="91440" bIns="45720" anchor="t" anchorCtr="0"/>
          <a:lstStyle/>
          <a:p>
            <a:pPr marL="250825" indent="-358775">
              <a:lnSpc>
                <a:spcPct val="110000"/>
              </a:lnSpc>
            </a:pPr>
            <a:r>
              <a:rPr lang="en-US" altLang="en-US" sz="2400" b="1" dirty="0">
                <a:latin typeface="楷体" panose="02010609060101010101" pitchFamily="49" charset="-122"/>
                <a:ea typeface="楷体" panose="02010609060101010101" pitchFamily="49" charset="-122"/>
              </a:rPr>
              <a:t>八叉树表示法</a:t>
            </a:r>
            <a:endParaRPr lang="en-US" altLang="en-US" sz="2400" b="1" dirty="0">
              <a:latin typeface="楷体" panose="02010609060101010101" pitchFamily="49" charset="-122"/>
              <a:ea typeface="楷体" panose="02010609060101010101" pitchFamily="49" charset="-122"/>
            </a:endParaRPr>
          </a:p>
          <a:p>
            <a:pPr marL="431800" lvl="1" indent="0">
              <a:lnSpc>
                <a:spcPct val="110000"/>
              </a:lnSpc>
            </a:pPr>
            <a:r>
              <a:rPr lang="en-US" altLang="en-US" dirty="0">
                <a:latin typeface="楷体" panose="02010609060101010101" pitchFamily="49" charset="-122"/>
                <a:ea typeface="楷体" panose="02010609060101010101" pitchFamily="49" charset="-122"/>
              </a:rPr>
              <a:t>是递归的层次结构的占有空间计数法，由二维图像压缩编码的四叉树法扩展而来，是对体素表示法的一种压缩编码。</a:t>
            </a:r>
            <a:endParaRPr lang="en-US" altLang="zh-CN" dirty="0">
              <a:latin typeface="楷体" panose="02010609060101010101" pitchFamily="49" charset="-122"/>
              <a:ea typeface="楷体" panose="02010609060101010101" pitchFamily="49" charset="-122"/>
            </a:endParaRPr>
          </a:p>
          <a:p>
            <a:pPr marL="431800" lvl="1" indent="0">
              <a:lnSpc>
                <a:spcPct val="110000"/>
              </a:lnSpc>
            </a:pPr>
            <a:r>
              <a:rPr lang="en-US" altLang="en-US" dirty="0">
                <a:latin typeface="楷体" panose="02010609060101010101" pitchFamily="49" charset="-122"/>
                <a:ea typeface="楷体" panose="02010609060101010101" pitchFamily="49" charset="-122"/>
              </a:rPr>
              <a:t>可将物体所在空间用一个立方体来表示。如果该立方体完全被物体占有，则该立方体可表示为“满”；如果立方体与物体不相交，则该立方体可表示为“空”；如果物体占有立方体的部分空间，则该立方体就等分为</a:t>
            </a:r>
            <a:r>
              <a:rPr lang="en-US" altLang="zh-CN" dirty="0">
                <a:latin typeface="楷体" panose="02010609060101010101" pitchFamily="49" charset="-122"/>
                <a:ea typeface="楷体" panose="02010609060101010101" pitchFamily="49" charset="-122"/>
              </a:rPr>
              <a:t>8</a:t>
            </a:r>
            <a:r>
              <a:rPr lang="en-US" altLang="en-US" dirty="0">
                <a:latin typeface="楷体" panose="02010609060101010101" pitchFamily="49" charset="-122"/>
                <a:ea typeface="楷体" panose="02010609060101010101" pitchFamily="49" charset="-122"/>
              </a:rPr>
              <a:t>个小立方体并对每个立方体编号，等分后的小立方体继续采用上面的规则编码为“空”或“满”，直到立方体的大小达到最小分辨率为止</a:t>
            </a:r>
            <a:endParaRPr lang="en-US" altLang="en-US" dirty="0">
              <a:latin typeface="楷体" panose="02010609060101010101" pitchFamily="49" charset="-122"/>
              <a:ea typeface="楷体" panose="02010609060101010101" pitchFamily="49" charset="-122"/>
            </a:endParaRPr>
          </a:p>
        </p:txBody>
      </p:sp>
      <p:sp>
        <p:nvSpPr>
          <p:cNvPr id="24579" name="Text Box 58"/>
          <p:cNvSpPr txBox="1"/>
          <p:nvPr/>
        </p:nvSpPr>
        <p:spPr>
          <a:xfrm>
            <a:off x="4067175" y="6451600"/>
            <a:ext cx="3798888"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r>
              <a:rPr lang="zh-CN" altLang="en-US" sz="2000" b="1" dirty="0">
                <a:latin typeface="楷体" panose="02010609060101010101" pitchFamily="49" charset="-122"/>
                <a:ea typeface="楷体" panose="02010609060101010101" pitchFamily="49" charset="-122"/>
              </a:rPr>
              <a:t>八叉树模型及八叉树编码示意图</a:t>
            </a:r>
            <a:endParaRPr lang="zh-CN" altLang="en-US" sz="2000" b="1" dirty="0">
              <a:latin typeface="楷体" panose="02010609060101010101" pitchFamily="49" charset="-122"/>
              <a:ea typeface="楷体" panose="02010609060101010101" pitchFamily="49" charset="-122"/>
            </a:endParaRPr>
          </a:p>
        </p:txBody>
      </p:sp>
      <p:pic>
        <p:nvPicPr>
          <p:cNvPr id="24580" name="Picture 4"/>
          <p:cNvPicPr>
            <a:picLocks noChangeAspect="1"/>
          </p:cNvPicPr>
          <p:nvPr/>
        </p:nvPicPr>
        <p:blipFill>
          <a:blip r:embed="rId1"/>
          <a:srcRect l="28059" t="24609" r="26172" b="20270"/>
          <a:stretch>
            <a:fillRect/>
          </a:stretch>
        </p:blipFill>
        <p:spPr>
          <a:xfrm>
            <a:off x="107950" y="4670425"/>
            <a:ext cx="2017713" cy="1822450"/>
          </a:xfrm>
          <a:prstGeom prst="rect">
            <a:avLst/>
          </a:prstGeom>
          <a:noFill/>
          <a:ln w="9525">
            <a:noFill/>
          </a:ln>
        </p:spPr>
      </p:pic>
      <p:grpSp>
        <p:nvGrpSpPr>
          <p:cNvPr id="24581" name="Group 5"/>
          <p:cNvGrpSpPr/>
          <p:nvPr/>
        </p:nvGrpSpPr>
        <p:grpSpPr>
          <a:xfrm>
            <a:off x="3182938" y="4638675"/>
            <a:ext cx="4014787" cy="1719263"/>
            <a:chOff x="2232" y="4362"/>
            <a:chExt cx="6840" cy="3276"/>
          </a:xfrm>
        </p:grpSpPr>
        <p:grpSp>
          <p:nvGrpSpPr>
            <p:cNvPr id="24582" name="Group 6"/>
            <p:cNvGrpSpPr/>
            <p:nvPr/>
          </p:nvGrpSpPr>
          <p:grpSpPr>
            <a:xfrm>
              <a:off x="2232" y="4362"/>
              <a:ext cx="6660" cy="1454"/>
              <a:chOff x="2232" y="4362"/>
              <a:chExt cx="6660" cy="1454"/>
            </a:xfrm>
          </p:grpSpPr>
          <p:sp>
            <p:nvSpPr>
              <p:cNvPr id="24617" name="Oval 7"/>
              <p:cNvSpPr/>
              <p:nvPr/>
            </p:nvSpPr>
            <p:spPr>
              <a:xfrm>
                <a:off x="5472" y="4362"/>
                <a:ext cx="360" cy="359"/>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endParaRPr lang="zh-CN" altLang="en-US" sz="3200" b="1" dirty="0">
                  <a:solidFill>
                    <a:srgbClr val="FFFF00"/>
                  </a:solidFill>
                  <a:latin typeface="Times New Roman" panose="02020603050405020304" pitchFamily="18" charset="0"/>
                  <a:ea typeface="宋体" panose="02010600030101010101" pitchFamily="2" charset="-122"/>
                </a:endParaRPr>
              </a:p>
            </p:txBody>
          </p:sp>
          <p:sp>
            <p:nvSpPr>
              <p:cNvPr id="24618" name="Rectangle 8"/>
              <p:cNvSpPr/>
              <p:nvPr/>
            </p:nvSpPr>
            <p:spPr>
              <a:xfrm>
                <a:off x="2232" y="5454"/>
                <a:ext cx="360" cy="361"/>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endParaRPr lang="zh-CN" altLang="en-US" sz="3200" b="1" dirty="0">
                  <a:solidFill>
                    <a:srgbClr val="FFFF00"/>
                  </a:solidFill>
                  <a:latin typeface="Times New Roman" panose="02020603050405020304" pitchFamily="18" charset="0"/>
                  <a:ea typeface="宋体" panose="02010600030101010101" pitchFamily="2" charset="-122"/>
                </a:endParaRPr>
              </a:p>
            </p:txBody>
          </p:sp>
          <p:sp>
            <p:nvSpPr>
              <p:cNvPr id="24619" name="Rectangle 9"/>
              <p:cNvSpPr/>
              <p:nvPr/>
            </p:nvSpPr>
            <p:spPr>
              <a:xfrm>
                <a:off x="3131" y="5454"/>
                <a:ext cx="364" cy="361"/>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endParaRPr lang="zh-CN" altLang="en-US" sz="3200" b="1" dirty="0">
                  <a:solidFill>
                    <a:srgbClr val="FFFF00"/>
                  </a:solidFill>
                  <a:latin typeface="Times New Roman" panose="02020603050405020304" pitchFamily="18" charset="0"/>
                  <a:ea typeface="宋体" panose="02010600030101010101" pitchFamily="2" charset="-122"/>
                </a:endParaRPr>
              </a:p>
            </p:txBody>
          </p:sp>
          <p:sp>
            <p:nvSpPr>
              <p:cNvPr id="24620" name="Rectangle 10"/>
              <p:cNvSpPr/>
              <p:nvPr/>
            </p:nvSpPr>
            <p:spPr>
              <a:xfrm>
                <a:off x="4032" y="5454"/>
                <a:ext cx="360" cy="361"/>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endParaRPr lang="zh-CN" altLang="en-US" sz="3200" b="1" dirty="0">
                  <a:solidFill>
                    <a:srgbClr val="FFFF00"/>
                  </a:solidFill>
                  <a:latin typeface="Times New Roman" panose="02020603050405020304" pitchFamily="18" charset="0"/>
                  <a:ea typeface="宋体" panose="02010600030101010101" pitchFamily="2" charset="-122"/>
                </a:endParaRPr>
              </a:p>
            </p:txBody>
          </p:sp>
          <p:sp>
            <p:nvSpPr>
              <p:cNvPr id="24621" name="Rectangle 11"/>
              <p:cNvSpPr/>
              <p:nvPr/>
            </p:nvSpPr>
            <p:spPr>
              <a:xfrm>
                <a:off x="4931" y="5454"/>
                <a:ext cx="361" cy="361"/>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endParaRPr lang="zh-CN" altLang="en-US" sz="3200" b="1" dirty="0">
                  <a:solidFill>
                    <a:srgbClr val="FFFF00"/>
                  </a:solidFill>
                  <a:latin typeface="Times New Roman" panose="02020603050405020304" pitchFamily="18" charset="0"/>
                  <a:ea typeface="宋体" panose="02010600030101010101" pitchFamily="2" charset="-122"/>
                </a:endParaRPr>
              </a:p>
            </p:txBody>
          </p:sp>
          <p:sp>
            <p:nvSpPr>
              <p:cNvPr id="24622" name="Rectangle 12"/>
              <p:cNvSpPr/>
              <p:nvPr/>
            </p:nvSpPr>
            <p:spPr>
              <a:xfrm>
                <a:off x="6732" y="5454"/>
                <a:ext cx="360" cy="362"/>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endParaRPr lang="zh-CN" altLang="en-US" sz="3200" b="1" dirty="0">
                  <a:solidFill>
                    <a:srgbClr val="FFFF00"/>
                  </a:solidFill>
                  <a:latin typeface="Times New Roman" panose="02020603050405020304" pitchFamily="18" charset="0"/>
                  <a:ea typeface="宋体" panose="02010600030101010101" pitchFamily="2" charset="-122"/>
                </a:endParaRPr>
              </a:p>
            </p:txBody>
          </p:sp>
          <p:sp>
            <p:nvSpPr>
              <p:cNvPr id="24623" name="Rectangle 13"/>
              <p:cNvSpPr/>
              <p:nvPr/>
            </p:nvSpPr>
            <p:spPr>
              <a:xfrm>
                <a:off x="7632" y="5454"/>
                <a:ext cx="360" cy="361"/>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endParaRPr lang="zh-CN" altLang="en-US" sz="3200" b="1" dirty="0">
                  <a:solidFill>
                    <a:srgbClr val="FFFF00"/>
                  </a:solidFill>
                  <a:latin typeface="Times New Roman" panose="02020603050405020304" pitchFamily="18" charset="0"/>
                  <a:ea typeface="宋体" panose="02010600030101010101" pitchFamily="2" charset="-122"/>
                </a:endParaRPr>
              </a:p>
            </p:txBody>
          </p:sp>
          <p:sp>
            <p:nvSpPr>
              <p:cNvPr id="24624" name="Rectangle 14"/>
              <p:cNvSpPr/>
              <p:nvPr/>
            </p:nvSpPr>
            <p:spPr>
              <a:xfrm>
                <a:off x="8532" y="5454"/>
                <a:ext cx="360" cy="361"/>
              </a:xfrm>
              <a:prstGeom prst="rect">
                <a:avLst/>
              </a:prstGeom>
              <a:solidFill>
                <a:srgbClr val="000000"/>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endParaRPr lang="zh-CN" altLang="en-US" sz="3200" b="1" dirty="0">
                  <a:solidFill>
                    <a:srgbClr val="FFFF00"/>
                  </a:solidFill>
                  <a:latin typeface="Times New Roman" panose="02020603050405020304" pitchFamily="18" charset="0"/>
                  <a:ea typeface="宋体" panose="02010600030101010101" pitchFamily="2" charset="-122"/>
                </a:endParaRPr>
              </a:p>
            </p:txBody>
          </p:sp>
          <p:sp>
            <p:nvSpPr>
              <p:cNvPr id="24625" name="Oval 15"/>
              <p:cNvSpPr/>
              <p:nvPr/>
            </p:nvSpPr>
            <p:spPr>
              <a:xfrm>
                <a:off x="5832" y="5454"/>
                <a:ext cx="362" cy="361"/>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endParaRPr lang="zh-CN" altLang="en-US" sz="3200" b="1" dirty="0">
                  <a:solidFill>
                    <a:srgbClr val="FFFF00"/>
                  </a:solidFill>
                  <a:latin typeface="Times New Roman" panose="02020603050405020304" pitchFamily="18" charset="0"/>
                  <a:ea typeface="宋体" panose="02010600030101010101" pitchFamily="2" charset="-122"/>
                </a:endParaRPr>
              </a:p>
            </p:txBody>
          </p:sp>
          <p:sp>
            <p:nvSpPr>
              <p:cNvPr id="24626" name="Line 16"/>
              <p:cNvSpPr/>
              <p:nvPr/>
            </p:nvSpPr>
            <p:spPr>
              <a:xfrm flipV="1">
                <a:off x="2592" y="4674"/>
                <a:ext cx="2880" cy="780"/>
              </a:xfrm>
              <a:prstGeom prst="line">
                <a:avLst/>
              </a:prstGeom>
              <a:ln w="9525" cap="flat" cmpd="sng">
                <a:solidFill>
                  <a:srgbClr val="000000"/>
                </a:solidFill>
                <a:prstDash val="solid"/>
                <a:headEnd type="none" w="med" len="med"/>
                <a:tailEnd type="none" w="med" len="med"/>
              </a:ln>
            </p:spPr>
          </p:sp>
          <p:sp>
            <p:nvSpPr>
              <p:cNvPr id="24627" name="Line 17"/>
              <p:cNvSpPr/>
              <p:nvPr/>
            </p:nvSpPr>
            <p:spPr>
              <a:xfrm flipV="1">
                <a:off x="3491" y="4674"/>
                <a:ext cx="2161" cy="780"/>
              </a:xfrm>
              <a:prstGeom prst="line">
                <a:avLst/>
              </a:prstGeom>
              <a:ln w="9525" cap="flat" cmpd="sng">
                <a:solidFill>
                  <a:srgbClr val="000000"/>
                </a:solidFill>
                <a:prstDash val="solid"/>
                <a:headEnd type="none" w="med" len="med"/>
                <a:tailEnd type="none" w="med" len="med"/>
              </a:ln>
            </p:spPr>
          </p:sp>
          <p:sp>
            <p:nvSpPr>
              <p:cNvPr id="24628" name="Line 18"/>
              <p:cNvSpPr/>
              <p:nvPr/>
            </p:nvSpPr>
            <p:spPr>
              <a:xfrm flipV="1">
                <a:off x="4392" y="4674"/>
                <a:ext cx="1260" cy="780"/>
              </a:xfrm>
              <a:prstGeom prst="line">
                <a:avLst/>
              </a:prstGeom>
              <a:ln w="9525" cap="flat" cmpd="sng">
                <a:solidFill>
                  <a:srgbClr val="000000"/>
                </a:solidFill>
                <a:prstDash val="solid"/>
                <a:headEnd type="none" w="med" len="med"/>
                <a:tailEnd type="none" w="med" len="med"/>
              </a:ln>
            </p:spPr>
          </p:sp>
          <p:sp>
            <p:nvSpPr>
              <p:cNvPr id="24629" name="Line 19"/>
              <p:cNvSpPr/>
              <p:nvPr/>
            </p:nvSpPr>
            <p:spPr>
              <a:xfrm flipV="1">
                <a:off x="5292" y="4674"/>
                <a:ext cx="360" cy="780"/>
              </a:xfrm>
              <a:prstGeom prst="line">
                <a:avLst/>
              </a:prstGeom>
              <a:ln w="9525" cap="flat" cmpd="sng">
                <a:solidFill>
                  <a:srgbClr val="000000"/>
                </a:solidFill>
                <a:prstDash val="solid"/>
                <a:headEnd type="none" w="med" len="med"/>
                <a:tailEnd type="none" w="med" len="med"/>
              </a:ln>
            </p:spPr>
          </p:sp>
          <p:sp>
            <p:nvSpPr>
              <p:cNvPr id="24630" name="Line 20"/>
              <p:cNvSpPr/>
              <p:nvPr/>
            </p:nvSpPr>
            <p:spPr>
              <a:xfrm flipH="1" flipV="1">
                <a:off x="5652" y="4674"/>
                <a:ext cx="360" cy="780"/>
              </a:xfrm>
              <a:prstGeom prst="line">
                <a:avLst/>
              </a:prstGeom>
              <a:ln w="9525" cap="flat" cmpd="sng">
                <a:solidFill>
                  <a:srgbClr val="000000"/>
                </a:solidFill>
                <a:prstDash val="solid"/>
                <a:headEnd type="none" w="med" len="med"/>
                <a:tailEnd type="none" w="med" len="med"/>
              </a:ln>
            </p:spPr>
          </p:sp>
          <p:sp>
            <p:nvSpPr>
              <p:cNvPr id="24631" name="Line 21"/>
              <p:cNvSpPr/>
              <p:nvPr/>
            </p:nvSpPr>
            <p:spPr>
              <a:xfrm flipH="1" flipV="1">
                <a:off x="5652" y="4674"/>
                <a:ext cx="1080" cy="780"/>
              </a:xfrm>
              <a:prstGeom prst="line">
                <a:avLst/>
              </a:prstGeom>
              <a:ln w="9525" cap="flat" cmpd="sng">
                <a:solidFill>
                  <a:srgbClr val="000000"/>
                </a:solidFill>
                <a:prstDash val="solid"/>
                <a:headEnd type="none" w="med" len="med"/>
                <a:tailEnd type="none" w="med" len="med"/>
              </a:ln>
            </p:spPr>
          </p:sp>
          <p:sp>
            <p:nvSpPr>
              <p:cNvPr id="24632" name="Line 22"/>
              <p:cNvSpPr/>
              <p:nvPr/>
            </p:nvSpPr>
            <p:spPr>
              <a:xfrm flipH="1" flipV="1">
                <a:off x="5652" y="4674"/>
                <a:ext cx="1980" cy="780"/>
              </a:xfrm>
              <a:prstGeom prst="line">
                <a:avLst/>
              </a:prstGeom>
              <a:ln w="9525" cap="flat" cmpd="sng">
                <a:solidFill>
                  <a:srgbClr val="000000"/>
                </a:solidFill>
                <a:prstDash val="solid"/>
                <a:headEnd type="none" w="med" len="med"/>
                <a:tailEnd type="none" w="med" len="med"/>
              </a:ln>
            </p:spPr>
          </p:sp>
          <p:sp>
            <p:nvSpPr>
              <p:cNvPr id="24633" name="Line 23"/>
              <p:cNvSpPr/>
              <p:nvPr/>
            </p:nvSpPr>
            <p:spPr>
              <a:xfrm flipH="1" flipV="1">
                <a:off x="5652" y="4674"/>
                <a:ext cx="2880" cy="780"/>
              </a:xfrm>
              <a:prstGeom prst="line">
                <a:avLst/>
              </a:prstGeom>
              <a:ln w="9525" cap="flat" cmpd="sng">
                <a:solidFill>
                  <a:srgbClr val="000000"/>
                </a:solidFill>
                <a:prstDash val="solid"/>
                <a:headEnd type="none" w="med" len="med"/>
                <a:tailEnd type="none" w="med" len="med"/>
              </a:ln>
            </p:spPr>
          </p:sp>
        </p:grpSp>
        <p:grpSp>
          <p:nvGrpSpPr>
            <p:cNvPr id="24583" name="Group 24"/>
            <p:cNvGrpSpPr/>
            <p:nvPr/>
          </p:nvGrpSpPr>
          <p:grpSpPr>
            <a:xfrm>
              <a:off x="3132" y="6390"/>
              <a:ext cx="5940" cy="312"/>
              <a:chOff x="3132" y="6390"/>
              <a:chExt cx="6660" cy="361"/>
            </a:xfrm>
          </p:grpSpPr>
          <p:sp>
            <p:nvSpPr>
              <p:cNvPr id="24609" name="Rectangle 25"/>
              <p:cNvSpPr/>
              <p:nvPr/>
            </p:nvSpPr>
            <p:spPr>
              <a:xfrm>
                <a:off x="3132" y="6390"/>
                <a:ext cx="360" cy="361"/>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endParaRPr lang="zh-CN" altLang="en-US" sz="3200" b="1" dirty="0">
                  <a:solidFill>
                    <a:srgbClr val="FFFF00"/>
                  </a:solidFill>
                  <a:latin typeface="Times New Roman" panose="02020603050405020304" pitchFamily="18" charset="0"/>
                  <a:ea typeface="宋体" panose="02010600030101010101" pitchFamily="2" charset="-122"/>
                </a:endParaRPr>
              </a:p>
            </p:txBody>
          </p:sp>
          <p:sp>
            <p:nvSpPr>
              <p:cNvPr id="24610" name="Rectangle 26"/>
              <p:cNvSpPr/>
              <p:nvPr/>
            </p:nvSpPr>
            <p:spPr>
              <a:xfrm>
                <a:off x="4032" y="6390"/>
                <a:ext cx="360" cy="361"/>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endParaRPr lang="zh-CN" altLang="en-US" sz="3200" b="1" dirty="0">
                  <a:solidFill>
                    <a:srgbClr val="FFFF00"/>
                  </a:solidFill>
                  <a:latin typeface="Times New Roman" panose="02020603050405020304" pitchFamily="18" charset="0"/>
                  <a:ea typeface="宋体" panose="02010600030101010101" pitchFamily="2" charset="-122"/>
                </a:endParaRPr>
              </a:p>
            </p:txBody>
          </p:sp>
          <p:sp>
            <p:nvSpPr>
              <p:cNvPr id="24611" name="Rectangle 27"/>
              <p:cNvSpPr/>
              <p:nvPr/>
            </p:nvSpPr>
            <p:spPr>
              <a:xfrm>
                <a:off x="5832" y="6390"/>
                <a:ext cx="362" cy="361"/>
              </a:xfrm>
              <a:prstGeom prst="rect">
                <a:avLst/>
              </a:prstGeom>
              <a:solidFill>
                <a:srgbClr val="000000"/>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endParaRPr lang="zh-CN" altLang="en-US" sz="3200" b="1" dirty="0">
                  <a:solidFill>
                    <a:srgbClr val="FFFF00"/>
                  </a:solidFill>
                  <a:latin typeface="Times New Roman" panose="02020603050405020304" pitchFamily="18" charset="0"/>
                  <a:ea typeface="宋体" panose="02010600030101010101" pitchFamily="2" charset="-122"/>
                </a:endParaRPr>
              </a:p>
            </p:txBody>
          </p:sp>
          <p:sp>
            <p:nvSpPr>
              <p:cNvPr id="24612" name="Rectangle 28"/>
              <p:cNvSpPr/>
              <p:nvPr/>
            </p:nvSpPr>
            <p:spPr>
              <a:xfrm>
                <a:off x="6732" y="6390"/>
                <a:ext cx="360" cy="361"/>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endParaRPr lang="zh-CN" altLang="en-US" sz="3200" b="1" dirty="0">
                  <a:solidFill>
                    <a:srgbClr val="FFFF00"/>
                  </a:solidFill>
                  <a:latin typeface="Times New Roman" panose="02020603050405020304" pitchFamily="18" charset="0"/>
                  <a:ea typeface="宋体" panose="02010600030101010101" pitchFamily="2" charset="-122"/>
                </a:endParaRPr>
              </a:p>
            </p:txBody>
          </p:sp>
          <p:sp>
            <p:nvSpPr>
              <p:cNvPr id="24613" name="Rectangle 29"/>
              <p:cNvSpPr/>
              <p:nvPr/>
            </p:nvSpPr>
            <p:spPr>
              <a:xfrm>
                <a:off x="7632" y="6390"/>
                <a:ext cx="360" cy="361"/>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endParaRPr lang="zh-CN" altLang="en-US" sz="3200" b="1" dirty="0">
                  <a:solidFill>
                    <a:srgbClr val="FFFF00"/>
                  </a:solidFill>
                  <a:latin typeface="Times New Roman" panose="02020603050405020304" pitchFamily="18" charset="0"/>
                  <a:ea typeface="宋体" panose="02010600030101010101" pitchFamily="2" charset="-122"/>
                </a:endParaRPr>
              </a:p>
            </p:txBody>
          </p:sp>
          <p:sp>
            <p:nvSpPr>
              <p:cNvPr id="24614" name="Rectangle 30"/>
              <p:cNvSpPr/>
              <p:nvPr/>
            </p:nvSpPr>
            <p:spPr>
              <a:xfrm>
                <a:off x="8531" y="6390"/>
                <a:ext cx="362" cy="361"/>
              </a:xfrm>
              <a:prstGeom prst="rect">
                <a:avLst/>
              </a:prstGeom>
              <a:solidFill>
                <a:srgbClr val="000000"/>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endParaRPr lang="zh-CN" altLang="en-US" sz="3200" b="1" dirty="0">
                  <a:solidFill>
                    <a:srgbClr val="FFFF00"/>
                  </a:solidFill>
                  <a:latin typeface="Times New Roman" panose="02020603050405020304" pitchFamily="18" charset="0"/>
                  <a:ea typeface="宋体" panose="02010600030101010101" pitchFamily="2" charset="-122"/>
                </a:endParaRPr>
              </a:p>
            </p:txBody>
          </p:sp>
          <p:sp>
            <p:nvSpPr>
              <p:cNvPr id="24615" name="Rectangle 31"/>
              <p:cNvSpPr/>
              <p:nvPr/>
            </p:nvSpPr>
            <p:spPr>
              <a:xfrm>
                <a:off x="9432" y="6390"/>
                <a:ext cx="360" cy="361"/>
              </a:xfrm>
              <a:prstGeom prst="rect">
                <a:avLst/>
              </a:prstGeom>
              <a:solidFill>
                <a:srgbClr val="000000"/>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endParaRPr lang="zh-CN" altLang="en-US" sz="3200" b="1" dirty="0">
                  <a:solidFill>
                    <a:srgbClr val="FFFF00"/>
                  </a:solidFill>
                  <a:latin typeface="Times New Roman" panose="02020603050405020304" pitchFamily="18" charset="0"/>
                  <a:ea typeface="宋体" panose="02010600030101010101" pitchFamily="2" charset="-122"/>
                </a:endParaRPr>
              </a:p>
            </p:txBody>
          </p:sp>
          <p:sp>
            <p:nvSpPr>
              <p:cNvPr id="24616" name="Oval 32"/>
              <p:cNvSpPr/>
              <p:nvPr/>
            </p:nvSpPr>
            <p:spPr>
              <a:xfrm>
                <a:off x="4932" y="6390"/>
                <a:ext cx="362" cy="361"/>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endParaRPr lang="zh-CN" altLang="en-US" sz="3200" b="1" dirty="0">
                  <a:solidFill>
                    <a:srgbClr val="FFFF00"/>
                  </a:solidFill>
                  <a:latin typeface="Times New Roman" panose="02020603050405020304" pitchFamily="18" charset="0"/>
                  <a:ea typeface="宋体" panose="02010600030101010101" pitchFamily="2" charset="-122"/>
                </a:endParaRPr>
              </a:p>
            </p:txBody>
          </p:sp>
        </p:grpSp>
        <p:grpSp>
          <p:nvGrpSpPr>
            <p:cNvPr id="24584" name="Group 33"/>
            <p:cNvGrpSpPr/>
            <p:nvPr/>
          </p:nvGrpSpPr>
          <p:grpSpPr>
            <a:xfrm>
              <a:off x="2592" y="7326"/>
              <a:ext cx="4680" cy="312"/>
              <a:chOff x="2412" y="7014"/>
              <a:chExt cx="5400" cy="360"/>
            </a:xfrm>
          </p:grpSpPr>
          <p:sp>
            <p:nvSpPr>
              <p:cNvPr id="24601" name="Rectangle 34"/>
              <p:cNvSpPr/>
              <p:nvPr/>
            </p:nvSpPr>
            <p:spPr>
              <a:xfrm>
                <a:off x="3132" y="7014"/>
                <a:ext cx="360" cy="36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endParaRPr lang="zh-CN" altLang="en-US" sz="3200" b="1" dirty="0">
                  <a:solidFill>
                    <a:srgbClr val="FFFF00"/>
                  </a:solidFill>
                  <a:latin typeface="Times New Roman" panose="02020603050405020304" pitchFamily="18" charset="0"/>
                  <a:ea typeface="宋体" panose="02010600030101010101" pitchFamily="2" charset="-122"/>
                </a:endParaRPr>
              </a:p>
            </p:txBody>
          </p:sp>
          <p:sp>
            <p:nvSpPr>
              <p:cNvPr id="24602" name="Rectangle 35"/>
              <p:cNvSpPr/>
              <p:nvPr/>
            </p:nvSpPr>
            <p:spPr>
              <a:xfrm>
                <a:off x="3852" y="7014"/>
                <a:ext cx="360" cy="360"/>
              </a:xfrm>
              <a:prstGeom prst="rect">
                <a:avLst/>
              </a:prstGeom>
              <a:solidFill>
                <a:srgbClr val="000000"/>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endParaRPr lang="zh-CN" altLang="en-US" sz="3200" b="1" dirty="0">
                  <a:solidFill>
                    <a:srgbClr val="FFFF00"/>
                  </a:solidFill>
                  <a:latin typeface="Times New Roman" panose="02020603050405020304" pitchFamily="18" charset="0"/>
                  <a:ea typeface="宋体" panose="02010600030101010101" pitchFamily="2" charset="-122"/>
                </a:endParaRPr>
              </a:p>
            </p:txBody>
          </p:sp>
          <p:sp>
            <p:nvSpPr>
              <p:cNvPr id="24603" name="Rectangle 36"/>
              <p:cNvSpPr/>
              <p:nvPr/>
            </p:nvSpPr>
            <p:spPr>
              <a:xfrm>
                <a:off x="2412" y="7014"/>
                <a:ext cx="360" cy="36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endParaRPr lang="zh-CN" altLang="en-US" sz="3200" b="1" dirty="0">
                  <a:solidFill>
                    <a:srgbClr val="FFFF00"/>
                  </a:solidFill>
                  <a:latin typeface="Times New Roman" panose="02020603050405020304" pitchFamily="18" charset="0"/>
                  <a:ea typeface="宋体" panose="02010600030101010101" pitchFamily="2" charset="-122"/>
                </a:endParaRPr>
              </a:p>
            </p:txBody>
          </p:sp>
          <p:sp>
            <p:nvSpPr>
              <p:cNvPr id="24604" name="Rectangle 37"/>
              <p:cNvSpPr/>
              <p:nvPr/>
            </p:nvSpPr>
            <p:spPr>
              <a:xfrm>
                <a:off x="5292" y="7014"/>
                <a:ext cx="360" cy="360"/>
              </a:xfrm>
              <a:prstGeom prst="rect">
                <a:avLst/>
              </a:prstGeom>
              <a:solidFill>
                <a:srgbClr val="000000"/>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endParaRPr lang="zh-CN" altLang="en-US" sz="3200" b="1" dirty="0">
                  <a:solidFill>
                    <a:srgbClr val="FFFF00"/>
                  </a:solidFill>
                  <a:latin typeface="Times New Roman" panose="02020603050405020304" pitchFamily="18" charset="0"/>
                  <a:ea typeface="宋体" panose="02010600030101010101" pitchFamily="2" charset="-122"/>
                </a:endParaRPr>
              </a:p>
            </p:txBody>
          </p:sp>
          <p:sp>
            <p:nvSpPr>
              <p:cNvPr id="24605" name="Rectangle 38"/>
              <p:cNvSpPr/>
              <p:nvPr/>
            </p:nvSpPr>
            <p:spPr>
              <a:xfrm>
                <a:off x="6732" y="7014"/>
                <a:ext cx="360" cy="36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endParaRPr lang="zh-CN" altLang="en-US" sz="3200" b="1" dirty="0">
                  <a:solidFill>
                    <a:srgbClr val="FFFF00"/>
                  </a:solidFill>
                  <a:latin typeface="Times New Roman" panose="02020603050405020304" pitchFamily="18" charset="0"/>
                  <a:ea typeface="宋体" panose="02010600030101010101" pitchFamily="2" charset="-122"/>
                </a:endParaRPr>
              </a:p>
            </p:txBody>
          </p:sp>
          <p:sp>
            <p:nvSpPr>
              <p:cNvPr id="24606" name="Rectangle 39"/>
              <p:cNvSpPr/>
              <p:nvPr/>
            </p:nvSpPr>
            <p:spPr>
              <a:xfrm>
                <a:off x="6012" y="7014"/>
                <a:ext cx="360" cy="36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endParaRPr lang="zh-CN" altLang="en-US" sz="3200" b="1" dirty="0">
                  <a:solidFill>
                    <a:srgbClr val="FFFF00"/>
                  </a:solidFill>
                  <a:latin typeface="Times New Roman" panose="02020603050405020304" pitchFamily="18" charset="0"/>
                  <a:ea typeface="宋体" panose="02010600030101010101" pitchFamily="2" charset="-122"/>
                </a:endParaRPr>
              </a:p>
            </p:txBody>
          </p:sp>
          <p:sp>
            <p:nvSpPr>
              <p:cNvPr id="24607" name="Rectangle 40"/>
              <p:cNvSpPr/>
              <p:nvPr/>
            </p:nvSpPr>
            <p:spPr>
              <a:xfrm>
                <a:off x="4572" y="7014"/>
                <a:ext cx="360" cy="360"/>
              </a:xfrm>
              <a:prstGeom prst="rect">
                <a:avLst/>
              </a:prstGeom>
              <a:solidFill>
                <a:srgbClr val="000000"/>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endParaRPr lang="zh-CN" altLang="en-US" sz="3200" b="1" dirty="0">
                  <a:solidFill>
                    <a:srgbClr val="FFFF00"/>
                  </a:solidFill>
                  <a:latin typeface="Times New Roman" panose="02020603050405020304" pitchFamily="18" charset="0"/>
                  <a:ea typeface="宋体" panose="02010600030101010101" pitchFamily="2" charset="-122"/>
                </a:endParaRPr>
              </a:p>
            </p:txBody>
          </p:sp>
          <p:sp>
            <p:nvSpPr>
              <p:cNvPr id="24608" name="Rectangle 41"/>
              <p:cNvSpPr/>
              <p:nvPr/>
            </p:nvSpPr>
            <p:spPr>
              <a:xfrm>
                <a:off x="7452" y="7014"/>
                <a:ext cx="360" cy="36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endParaRPr lang="zh-CN" altLang="en-US" sz="3200" b="1" dirty="0">
                  <a:solidFill>
                    <a:srgbClr val="FFFF00"/>
                  </a:solidFill>
                  <a:latin typeface="Times New Roman" panose="02020603050405020304" pitchFamily="18" charset="0"/>
                  <a:ea typeface="宋体" panose="02010600030101010101" pitchFamily="2" charset="-122"/>
                </a:endParaRPr>
              </a:p>
            </p:txBody>
          </p:sp>
        </p:grpSp>
        <p:sp>
          <p:nvSpPr>
            <p:cNvPr id="24585" name="Line 42"/>
            <p:cNvSpPr/>
            <p:nvPr/>
          </p:nvSpPr>
          <p:spPr>
            <a:xfrm flipH="1">
              <a:off x="3312" y="5766"/>
              <a:ext cx="2700" cy="624"/>
            </a:xfrm>
            <a:prstGeom prst="line">
              <a:avLst/>
            </a:prstGeom>
            <a:ln w="9525" cap="flat" cmpd="sng">
              <a:solidFill>
                <a:srgbClr val="000000"/>
              </a:solidFill>
              <a:prstDash val="solid"/>
              <a:headEnd type="none" w="med" len="med"/>
              <a:tailEnd type="none" w="med" len="med"/>
            </a:ln>
          </p:spPr>
        </p:sp>
        <p:sp>
          <p:nvSpPr>
            <p:cNvPr id="24586" name="Line 43"/>
            <p:cNvSpPr/>
            <p:nvPr/>
          </p:nvSpPr>
          <p:spPr>
            <a:xfrm flipH="1">
              <a:off x="4212" y="5766"/>
              <a:ext cx="1800" cy="624"/>
            </a:xfrm>
            <a:prstGeom prst="line">
              <a:avLst/>
            </a:prstGeom>
            <a:ln w="9525" cap="flat" cmpd="sng">
              <a:solidFill>
                <a:srgbClr val="000000"/>
              </a:solidFill>
              <a:prstDash val="solid"/>
              <a:headEnd type="none" w="med" len="med"/>
              <a:tailEnd type="none" w="med" len="med"/>
            </a:ln>
          </p:spPr>
        </p:sp>
        <p:sp>
          <p:nvSpPr>
            <p:cNvPr id="24587" name="Line 44"/>
            <p:cNvSpPr/>
            <p:nvPr/>
          </p:nvSpPr>
          <p:spPr>
            <a:xfrm flipV="1">
              <a:off x="4932" y="5766"/>
              <a:ext cx="1080" cy="624"/>
            </a:xfrm>
            <a:prstGeom prst="line">
              <a:avLst/>
            </a:prstGeom>
            <a:ln w="9525" cap="flat" cmpd="sng">
              <a:solidFill>
                <a:srgbClr val="000000"/>
              </a:solidFill>
              <a:prstDash val="solid"/>
              <a:headEnd type="none" w="med" len="med"/>
              <a:tailEnd type="none" w="med" len="med"/>
            </a:ln>
          </p:spPr>
        </p:sp>
        <p:sp>
          <p:nvSpPr>
            <p:cNvPr id="24588" name="Line 45"/>
            <p:cNvSpPr/>
            <p:nvPr/>
          </p:nvSpPr>
          <p:spPr>
            <a:xfrm flipV="1">
              <a:off x="5832" y="5766"/>
              <a:ext cx="180" cy="624"/>
            </a:xfrm>
            <a:prstGeom prst="line">
              <a:avLst/>
            </a:prstGeom>
            <a:ln w="9525" cap="flat" cmpd="sng">
              <a:solidFill>
                <a:srgbClr val="000000"/>
              </a:solidFill>
              <a:prstDash val="solid"/>
              <a:headEnd type="none" w="med" len="med"/>
              <a:tailEnd type="none" w="med" len="med"/>
            </a:ln>
          </p:spPr>
        </p:sp>
        <p:sp>
          <p:nvSpPr>
            <p:cNvPr id="24589" name="Line 46"/>
            <p:cNvSpPr/>
            <p:nvPr/>
          </p:nvSpPr>
          <p:spPr>
            <a:xfrm flipH="1" flipV="1">
              <a:off x="6012" y="5766"/>
              <a:ext cx="360" cy="624"/>
            </a:xfrm>
            <a:prstGeom prst="line">
              <a:avLst/>
            </a:prstGeom>
            <a:ln w="9525" cap="flat" cmpd="sng">
              <a:solidFill>
                <a:srgbClr val="000000"/>
              </a:solidFill>
              <a:prstDash val="solid"/>
              <a:headEnd type="none" w="med" len="med"/>
              <a:tailEnd type="none" w="med" len="med"/>
            </a:ln>
          </p:spPr>
        </p:sp>
        <p:sp>
          <p:nvSpPr>
            <p:cNvPr id="24590" name="Line 47"/>
            <p:cNvSpPr/>
            <p:nvPr/>
          </p:nvSpPr>
          <p:spPr>
            <a:xfrm flipH="1" flipV="1">
              <a:off x="6012" y="5766"/>
              <a:ext cx="1080" cy="624"/>
            </a:xfrm>
            <a:prstGeom prst="line">
              <a:avLst/>
            </a:prstGeom>
            <a:ln w="9525" cap="flat" cmpd="sng">
              <a:solidFill>
                <a:srgbClr val="000000"/>
              </a:solidFill>
              <a:prstDash val="solid"/>
              <a:headEnd type="none" w="med" len="med"/>
              <a:tailEnd type="none" w="med" len="med"/>
            </a:ln>
          </p:spPr>
        </p:sp>
        <p:sp>
          <p:nvSpPr>
            <p:cNvPr id="24591" name="Line 48"/>
            <p:cNvSpPr/>
            <p:nvPr/>
          </p:nvSpPr>
          <p:spPr>
            <a:xfrm flipH="1" flipV="1">
              <a:off x="6012" y="5766"/>
              <a:ext cx="1980" cy="624"/>
            </a:xfrm>
            <a:prstGeom prst="line">
              <a:avLst/>
            </a:prstGeom>
            <a:ln w="9525" cap="flat" cmpd="sng">
              <a:solidFill>
                <a:srgbClr val="000000"/>
              </a:solidFill>
              <a:prstDash val="solid"/>
              <a:headEnd type="none" w="med" len="med"/>
              <a:tailEnd type="none" w="med" len="med"/>
            </a:ln>
          </p:spPr>
        </p:sp>
        <p:sp>
          <p:nvSpPr>
            <p:cNvPr id="24592" name="Line 49"/>
            <p:cNvSpPr/>
            <p:nvPr/>
          </p:nvSpPr>
          <p:spPr>
            <a:xfrm flipH="1" flipV="1">
              <a:off x="6012" y="5766"/>
              <a:ext cx="2700" cy="624"/>
            </a:xfrm>
            <a:prstGeom prst="line">
              <a:avLst/>
            </a:prstGeom>
            <a:ln w="9525" cap="flat" cmpd="sng">
              <a:solidFill>
                <a:srgbClr val="000000"/>
              </a:solidFill>
              <a:prstDash val="solid"/>
              <a:headEnd type="none" w="med" len="med"/>
              <a:tailEnd type="none" w="med" len="med"/>
            </a:ln>
          </p:spPr>
        </p:sp>
        <p:sp>
          <p:nvSpPr>
            <p:cNvPr id="24593" name="Line 50"/>
            <p:cNvSpPr/>
            <p:nvPr/>
          </p:nvSpPr>
          <p:spPr>
            <a:xfrm flipH="1">
              <a:off x="2772" y="6702"/>
              <a:ext cx="2160" cy="624"/>
            </a:xfrm>
            <a:prstGeom prst="line">
              <a:avLst/>
            </a:prstGeom>
            <a:ln w="9525" cap="flat" cmpd="sng">
              <a:solidFill>
                <a:srgbClr val="000000"/>
              </a:solidFill>
              <a:prstDash val="solid"/>
              <a:headEnd type="none" w="med" len="med"/>
              <a:tailEnd type="none" w="med" len="med"/>
            </a:ln>
          </p:spPr>
        </p:sp>
        <p:sp>
          <p:nvSpPr>
            <p:cNvPr id="24594" name="Line 51"/>
            <p:cNvSpPr/>
            <p:nvPr/>
          </p:nvSpPr>
          <p:spPr>
            <a:xfrm flipH="1">
              <a:off x="3492" y="6702"/>
              <a:ext cx="1440" cy="624"/>
            </a:xfrm>
            <a:prstGeom prst="line">
              <a:avLst/>
            </a:prstGeom>
            <a:ln w="9525" cap="flat" cmpd="sng">
              <a:solidFill>
                <a:srgbClr val="000000"/>
              </a:solidFill>
              <a:prstDash val="solid"/>
              <a:headEnd type="none" w="med" len="med"/>
              <a:tailEnd type="none" w="med" len="med"/>
            </a:ln>
          </p:spPr>
        </p:sp>
        <p:sp>
          <p:nvSpPr>
            <p:cNvPr id="24595" name="Line 52"/>
            <p:cNvSpPr/>
            <p:nvPr/>
          </p:nvSpPr>
          <p:spPr>
            <a:xfrm flipH="1">
              <a:off x="4032" y="6702"/>
              <a:ext cx="900" cy="624"/>
            </a:xfrm>
            <a:prstGeom prst="line">
              <a:avLst/>
            </a:prstGeom>
            <a:ln w="9525" cap="flat" cmpd="sng">
              <a:solidFill>
                <a:srgbClr val="000000"/>
              </a:solidFill>
              <a:prstDash val="solid"/>
              <a:headEnd type="none" w="med" len="med"/>
              <a:tailEnd type="none" w="med" len="med"/>
            </a:ln>
          </p:spPr>
        </p:sp>
        <p:sp>
          <p:nvSpPr>
            <p:cNvPr id="24596" name="Line 53"/>
            <p:cNvSpPr/>
            <p:nvPr/>
          </p:nvSpPr>
          <p:spPr>
            <a:xfrm flipH="1">
              <a:off x="4752" y="6702"/>
              <a:ext cx="180" cy="624"/>
            </a:xfrm>
            <a:prstGeom prst="line">
              <a:avLst/>
            </a:prstGeom>
            <a:ln w="9525" cap="flat" cmpd="sng">
              <a:solidFill>
                <a:srgbClr val="000000"/>
              </a:solidFill>
              <a:prstDash val="solid"/>
              <a:headEnd type="none" w="med" len="med"/>
              <a:tailEnd type="none" w="med" len="med"/>
            </a:ln>
          </p:spPr>
        </p:sp>
        <p:sp>
          <p:nvSpPr>
            <p:cNvPr id="24597" name="Line 54"/>
            <p:cNvSpPr/>
            <p:nvPr/>
          </p:nvSpPr>
          <p:spPr>
            <a:xfrm flipH="1" flipV="1">
              <a:off x="4932" y="6702"/>
              <a:ext cx="180" cy="624"/>
            </a:xfrm>
            <a:prstGeom prst="line">
              <a:avLst/>
            </a:prstGeom>
            <a:ln w="9525" cap="flat" cmpd="sng">
              <a:solidFill>
                <a:srgbClr val="000000"/>
              </a:solidFill>
              <a:prstDash val="solid"/>
              <a:headEnd type="none" w="med" len="med"/>
              <a:tailEnd type="none" w="med" len="med"/>
            </a:ln>
          </p:spPr>
        </p:sp>
        <p:sp>
          <p:nvSpPr>
            <p:cNvPr id="24598" name="Line 55"/>
            <p:cNvSpPr/>
            <p:nvPr/>
          </p:nvSpPr>
          <p:spPr>
            <a:xfrm flipH="1" flipV="1">
              <a:off x="4932" y="6702"/>
              <a:ext cx="900" cy="624"/>
            </a:xfrm>
            <a:prstGeom prst="line">
              <a:avLst/>
            </a:prstGeom>
            <a:ln w="9525" cap="flat" cmpd="sng">
              <a:solidFill>
                <a:srgbClr val="000000"/>
              </a:solidFill>
              <a:prstDash val="solid"/>
              <a:headEnd type="none" w="med" len="med"/>
              <a:tailEnd type="none" w="med" len="med"/>
            </a:ln>
          </p:spPr>
        </p:sp>
        <p:sp>
          <p:nvSpPr>
            <p:cNvPr id="24599" name="Line 56"/>
            <p:cNvSpPr/>
            <p:nvPr/>
          </p:nvSpPr>
          <p:spPr>
            <a:xfrm>
              <a:off x="4932" y="6702"/>
              <a:ext cx="1440" cy="624"/>
            </a:xfrm>
            <a:prstGeom prst="line">
              <a:avLst/>
            </a:prstGeom>
            <a:ln w="9525" cap="flat" cmpd="sng">
              <a:solidFill>
                <a:srgbClr val="000000"/>
              </a:solidFill>
              <a:prstDash val="solid"/>
              <a:headEnd type="none" w="med" len="med"/>
              <a:tailEnd type="none" w="med" len="med"/>
            </a:ln>
          </p:spPr>
        </p:sp>
        <p:sp>
          <p:nvSpPr>
            <p:cNvPr id="24600" name="Line 57"/>
            <p:cNvSpPr/>
            <p:nvPr/>
          </p:nvSpPr>
          <p:spPr>
            <a:xfrm>
              <a:off x="4932" y="6702"/>
              <a:ext cx="2160" cy="624"/>
            </a:xfrm>
            <a:prstGeom prst="line">
              <a:avLst/>
            </a:prstGeom>
            <a:ln w="9525" cap="flat" cmpd="sng">
              <a:solidFill>
                <a:srgbClr val="000000"/>
              </a:solidFill>
              <a:prstDash val="solid"/>
              <a:headEnd type="none" w="med" len="med"/>
              <a:tailEnd type="none" w="med" len="med"/>
            </a:ln>
          </p:spPr>
        </p:sp>
      </p:grpSp>
    </p:spTree>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内容占位符 2"/>
          <p:cNvSpPr>
            <a:spLocks noGrp="1"/>
          </p:cNvSpPr>
          <p:nvPr>
            <p:ph idx="1"/>
          </p:nvPr>
        </p:nvSpPr>
        <p:spPr>
          <a:xfrm>
            <a:off x="250825" y="1340768"/>
            <a:ext cx="8229600" cy="4915570"/>
          </a:xfrm>
        </p:spPr>
        <p:txBody>
          <a:bodyPr vert="horz" wrap="square" lIns="91440" tIns="45720" rIns="91440" bIns="45720" numCol="1" anchor="t" anchorCtr="0" compatLnSpc="1"/>
          <a:lstStyle/>
          <a:p>
            <a:pPr marL="431800" lvl="0" indent="-396240">
              <a:lnSpc>
                <a:spcPct val="110000"/>
              </a:lnSpc>
              <a:defRPr/>
            </a:pPr>
            <a:r>
              <a:rPr lang="zh-CN" altLang="en-US" b="1" noProof="1" smtClean="0">
                <a:latin typeface="楷体" panose="02010609060101010101" pitchFamily="49" charset="-122"/>
                <a:ea typeface="楷体" panose="02010609060101010101" pitchFamily="49" charset="-122"/>
              </a:rPr>
              <a:t>空间细分</a:t>
            </a:r>
            <a:r>
              <a:rPr lang="zh-CN" altLang="en-US" b="1" noProof="1">
                <a:latin typeface="楷体" panose="02010609060101010101" pitchFamily="49" charset="-122"/>
                <a:ea typeface="楷体" panose="02010609060101010101" pitchFamily="49" charset="-122"/>
              </a:rPr>
              <a:t>法</a:t>
            </a:r>
            <a:r>
              <a:rPr lang="zh-CN" altLang="en-US" b="1" noProof="1" smtClean="0">
                <a:latin typeface="楷体" panose="02010609060101010101" pitchFamily="49" charset="-122"/>
                <a:ea typeface="楷体" panose="02010609060101010101" pitchFamily="49" charset="-122"/>
              </a:rPr>
              <a:t>优点</a:t>
            </a:r>
            <a:endParaRPr kumimoji="0" lang="en-US" altLang="zh-CN" sz="2800" b="1"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0" algn="l" defTabSz="914400" rtl="0" eaLnBrk="0" fontAlgn="base" latinLnBrk="0" hangingPunct="0">
              <a:lnSpc>
                <a:spcPct val="11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数据结构简单</a:t>
            </a:r>
            <a:endParaRPr kumimoji="0" lang="en-US" altLang="zh-CN"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0" algn="l" defTabSz="914400" rtl="0" eaLnBrk="0" fontAlgn="base" latinLnBrk="0" hangingPunct="0">
              <a:lnSpc>
                <a:spcPct val="11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易于检查碰撞和距离</a:t>
            </a:r>
            <a:endPar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0" algn="l" defTabSz="914400" rtl="0" eaLnBrk="0" fontAlgn="base" latinLnBrk="0" hangingPunct="0">
              <a:lnSpc>
                <a:spcPct val="11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易于实现体积等计算</a:t>
            </a:r>
            <a:endPar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0" algn="l" defTabSz="914400" rtl="0" eaLnBrk="0" fontAlgn="base" latinLnBrk="0" hangingPunct="0">
              <a:lnSpc>
                <a:spcPct val="11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易于实现并交差集合运算</a:t>
            </a:r>
            <a:endPar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0" algn="l" defTabSz="914400" rtl="0" eaLnBrk="0" fontAlgn="base" latinLnBrk="0" hangingPunct="0">
              <a:lnSpc>
                <a:spcPct val="11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易于实现消隐</a:t>
            </a:r>
            <a:endPar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431800" marR="0" lvl="0" indent="-396240" algn="l" defTabSz="914400" rtl="0" eaLnBrk="0" fontAlgn="base" latinLnBrk="0" hangingPunct="0">
              <a:lnSpc>
                <a:spcPct val="110000"/>
              </a:lnSpc>
              <a:spcBef>
                <a:spcPct val="20000"/>
              </a:spcBef>
              <a:spcAft>
                <a:spcPct val="0"/>
              </a:spcAft>
              <a:buClrTx/>
              <a:buSzTx/>
              <a:buFont typeface="Arial" panose="020B0604020202020204" pitchFamily="34" charset="0"/>
              <a:buChar char="•"/>
              <a:defRPr/>
            </a:pPr>
            <a:r>
              <a:rPr kumimoji="0" lang="zh-CN" altLang="en-US" sz="2800" b="1"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缺点</a:t>
            </a:r>
            <a:endParaRPr kumimoji="0" lang="zh-CN" altLang="en-US" sz="2800" b="1"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0" algn="l" defTabSz="914400" rtl="0" eaLnBrk="0" fontAlgn="base" latinLnBrk="0" hangingPunct="0">
              <a:lnSpc>
                <a:spcPct val="11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存储冗余大，处理速度慢</a:t>
            </a:r>
            <a:endPar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0" algn="l" defTabSz="914400" rtl="0" eaLnBrk="0" fontAlgn="base" latinLnBrk="0" hangingPunct="0">
              <a:lnSpc>
                <a:spcPct val="11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难以局部变换</a:t>
            </a:r>
            <a:endPar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a:p>
            <a:pPr marL="742950" marR="0" lvl="1" indent="0" algn="l" defTabSz="914400" rtl="0" eaLnBrk="0" fontAlgn="base" latinLnBrk="0" hangingPunct="0">
              <a:lnSpc>
                <a:spcPct val="110000"/>
              </a:lnSpc>
              <a:spcBef>
                <a:spcPct val="20000"/>
              </a:spcBef>
              <a:spcAft>
                <a:spcPct val="0"/>
              </a:spcAft>
              <a:buClrTx/>
              <a:buSzTx/>
              <a:buFont typeface="Arial" panose="020B0604020202020204" pitchFamily="34" charset="0"/>
              <a:buChar char="–"/>
              <a:defRPr/>
            </a:pPr>
            <a:r>
              <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rPr>
              <a:t>近似表示，不适合表示物体的任意边界</a:t>
            </a:r>
            <a:endParaRPr kumimoji="0" lang="zh-CN" altLang="en-US" sz="2400" i="0" u="none" strike="noStrike" kern="1200" cap="none" spc="0" normalizeH="0" baseline="0" noProof="1">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3" name="标题 2"/>
          <p:cNvSpPr>
            <a:spLocks noGrp="1"/>
          </p:cNvSpPr>
          <p:nvPr>
            <p:ph type="title"/>
          </p:nvPr>
        </p:nvSpPr>
        <p:spPr>
          <a:xfrm>
            <a:off x="457200" y="274638"/>
            <a:ext cx="8229600" cy="1143000"/>
          </a:xfrm>
        </p:spPr>
        <p:txBody>
          <a:bodyPr vert="horz" wrap="square" lIns="91440" tIns="45720" rIns="91440" bIns="45720" anchor="ctr" anchorCtr="0"/>
          <a:lstStyle/>
          <a:p>
            <a:r>
              <a:rPr lang="en-US" altLang="zh-CN" b="1" dirty="0"/>
              <a:t>6.2.2 </a:t>
            </a:r>
            <a:r>
              <a:rPr lang="zh-CN" altLang="en-US" b="1" dirty="0"/>
              <a:t>构造方法</a:t>
            </a:r>
            <a:r>
              <a:rPr lang="en-US" altLang="zh-CN" b="1" dirty="0"/>
              <a:t>—</a:t>
            </a:r>
            <a:r>
              <a:rPr lang="zh-CN" altLang="en-US" b="1" dirty="0"/>
              <a:t>空间</a:t>
            </a:r>
            <a:r>
              <a:rPr lang="zh-CN" altLang="en-US" b="1" dirty="0">
                <a:latin typeface="楷体" panose="02010609060101010101" pitchFamily="49" charset="-122"/>
                <a:ea typeface="楷体" panose="02010609060101010101" pitchFamily="49" charset="-122"/>
              </a:rPr>
              <a:t>细分表示</a:t>
            </a:r>
            <a:endParaRPr lang="zh-CN" altLang="en-US" b="1" dirty="0">
              <a:latin typeface="楷体" panose="02010609060101010101" pitchFamily="49" charset="-122"/>
              <a:ea typeface="楷体" panose="02010609060101010101" pitchFamily="49" charset="-122"/>
            </a:endParaRPr>
          </a:p>
        </p:txBody>
      </p:sp>
    </p:spTree>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4"/>
          <p:cNvSpPr>
            <a:spLocks noGrp="1"/>
          </p:cNvSpPr>
          <p:nvPr>
            <p:ph type="ctrTitle"/>
          </p:nvPr>
        </p:nvSpPr>
        <p:spPr/>
        <p:txBody>
          <a:bodyPr vert="horz" wrap="square" lIns="91440" tIns="45720" rIns="91440" bIns="45720" anchor="ctr" anchorCtr="0"/>
          <a:lstStyle/>
          <a:p>
            <a:pPr>
              <a:buClrTx/>
              <a:buSzTx/>
              <a:buFontTx/>
            </a:pPr>
            <a:r>
              <a:rPr lang="zh-CN" altLang="en-US" dirty="0"/>
              <a:t>补充内容</a:t>
            </a:r>
            <a:br>
              <a:rPr lang="en-US" altLang="zh-CN" dirty="0"/>
            </a:br>
            <a:r>
              <a:rPr lang="zh-CN" altLang="en-US" dirty="0"/>
              <a:t>其他建模方法</a:t>
            </a:r>
            <a:endParaRPr lang="zh-CN" altLang="en-US" dirty="0"/>
          </a:p>
        </p:txBody>
      </p:sp>
      <p:sp>
        <p:nvSpPr>
          <p:cNvPr id="6" name="副标题 5"/>
          <p:cNvSpPr>
            <a:spLocks noGrp="1"/>
          </p:cNvSpPr>
          <p:nvPr>
            <p:ph type="subTitle" idx="1"/>
          </p:nvPr>
        </p:nvSpPr>
        <p:spPr/>
        <p:txBody>
          <a:bodyPr vert="horz" wrap="square" lIns="91440" tIns="45720" rIns="91440" bIns="45720" numCol="1" anchor="t" anchorCtr="0" compatLnSpc="1"/>
          <a:lstStyle/>
          <a:p>
            <a:pPr marL="0" marR="0" lvl="0" indent="0" algn="ctr"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tx1">
                  <a:tint val="75000"/>
                </a:schemeClr>
              </a:solidFill>
              <a:effectLst/>
              <a:uLnTx/>
              <a:uFillTx/>
              <a:latin typeface="华文楷体" panose="02010600040101010101" pitchFamily="2" charset="-122"/>
              <a:ea typeface="华文楷体" panose="02010600040101010101" pitchFamily="2" charset="-122"/>
              <a:cs typeface="+mn-cs"/>
            </a:endParaRPr>
          </a:p>
        </p:txBody>
      </p:sp>
    </p:spTree>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p:cNvSpPr>
          <p:nvPr>
            <p:ph type="title"/>
          </p:nvPr>
        </p:nvSpPr>
        <p:spPr/>
        <p:txBody>
          <a:bodyPr vert="horz" wrap="square" lIns="91440" tIns="45720" rIns="91440" bIns="45720" anchor="ctr" anchorCtr="0"/>
          <a:lstStyle/>
          <a:p>
            <a:r>
              <a:rPr lang="zh-CN" altLang="en-US" dirty="0"/>
              <a:t>分形</a:t>
            </a:r>
            <a:endParaRPr lang="zh-CN" altLang="en-US" dirty="0"/>
          </a:p>
        </p:txBody>
      </p:sp>
      <p:sp>
        <p:nvSpPr>
          <p:cNvPr id="27651" name="Rectangle 3"/>
          <p:cNvSpPr>
            <a:spLocks noGrp="1"/>
          </p:cNvSpPr>
          <p:nvPr>
            <p:ph idx="1"/>
          </p:nvPr>
        </p:nvSpPr>
        <p:spPr/>
        <p:txBody>
          <a:bodyPr vert="horz" wrap="square" lIns="91440" tIns="45720" rIns="91440" bIns="45720" anchor="t" anchorCtr="0"/>
          <a:lstStyle/>
          <a:p>
            <a:pPr>
              <a:spcBef>
                <a:spcPct val="50000"/>
              </a:spcBef>
            </a:pPr>
            <a:r>
              <a:rPr lang="zh-CN" altLang="en-US" b="1" dirty="0"/>
              <a:t>分形</a:t>
            </a:r>
            <a:r>
              <a:rPr lang="en-US" altLang="zh-CN" b="1" dirty="0"/>
              <a:t>(Fractal)</a:t>
            </a:r>
            <a:r>
              <a:rPr lang="zh-CN" altLang="en-US" b="1" dirty="0"/>
              <a:t>的主要特征 ：</a:t>
            </a:r>
            <a:endParaRPr lang="zh-CN" altLang="en-US" b="1" dirty="0"/>
          </a:p>
          <a:p>
            <a:pPr lvl="1">
              <a:spcBef>
                <a:spcPct val="50000"/>
              </a:spcBef>
            </a:pPr>
            <a:r>
              <a:rPr lang="zh-CN" altLang="en-US" dirty="0"/>
              <a:t>自相似性质：分形物体的任何一个部分都和物体整体具有某种程度的相似 </a:t>
            </a:r>
            <a:endParaRPr lang="zh-CN" altLang="en-US" dirty="0"/>
          </a:p>
          <a:p>
            <a:pPr lvl="1">
              <a:spcBef>
                <a:spcPct val="50000"/>
              </a:spcBef>
            </a:pPr>
            <a:r>
              <a:rPr lang="zh-CN" altLang="en-US" dirty="0"/>
              <a:t>无限小细节性质：当无限地放大分形物体时，物体总是表现有细节，而不是像欧氏空间的物体一样最终会表现出光滑性 </a:t>
            </a:r>
            <a:endParaRPr lang="zh-CN" altLang="en-US" dirty="0"/>
          </a:p>
        </p:txBody>
      </p:sp>
    </p:spTree>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6" name="Object 2"/>
          <p:cNvGraphicFramePr>
            <a:graphicFrameLocks noGrp="1"/>
          </p:cNvGraphicFramePr>
          <p:nvPr>
            <p:ph sz="half" idx="1"/>
          </p:nvPr>
        </p:nvGraphicFramePr>
        <p:xfrm>
          <a:off x="4932040" y="1628775"/>
          <a:ext cx="4003675" cy="3611562"/>
        </p:xfrm>
        <a:graphic>
          <a:graphicData uri="http://schemas.openxmlformats.org/presentationml/2006/ole">
            <mc:AlternateContent xmlns:mc="http://schemas.openxmlformats.org/markup-compatibility/2006">
              <mc:Choice xmlns:v="urn:schemas-microsoft-com:vml" Requires="v">
                <p:oleObj spid="_x0000_s7177" name="" r:id="rId1" imgW="6543675" imgH="5819775" progId="Paint.Picture">
                  <p:embed/>
                </p:oleObj>
              </mc:Choice>
              <mc:Fallback>
                <p:oleObj name="" r:id="rId1" imgW="6543675" imgH="5819775" progId="Paint.Picture">
                  <p:embed/>
                  <p:pic>
                    <p:nvPicPr>
                      <p:cNvPr id="0" name="图片 3078"/>
                      <p:cNvPicPr/>
                      <p:nvPr/>
                    </p:nvPicPr>
                    <p:blipFill>
                      <a:blip r:embed="rId2"/>
                      <a:srcRect/>
                      <a:stretch>
                        <a:fillRect/>
                      </a:stretch>
                    </p:blipFill>
                    <p:spPr>
                      <a:xfrm>
                        <a:off x="4932040" y="1628775"/>
                        <a:ext cx="4003675" cy="3611562"/>
                      </a:xfrm>
                      <a:prstGeom prst="rect">
                        <a:avLst/>
                      </a:prstGeom>
                      <a:noFill/>
                      <a:ln w="38100">
                        <a:miter/>
                      </a:ln>
                    </p:spPr>
                  </p:pic>
                </p:oleObj>
              </mc:Fallback>
            </mc:AlternateContent>
          </a:graphicData>
        </a:graphic>
      </p:graphicFrame>
      <p:sp>
        <p:nvSpPr>
          <p:cNvPr id="28674" name="Rectangle 2"/>
          <p:cNvSpPr>
            <a:spLocks noGrp="1"/>
          </p:cNvSpPr>
          <p:nvPr>
            <p:ph type="title"/>
          </p:nvPr>
        </p:nvSpPr>
        <p:spPr/>
        <p:txBody>
          <a:bodyPr vert="horz" wrap="square" lIns="91440" tIns="45720" rIns="91440" bIns="45720" anchor="ctr" anchorCtr="0"/>
          <a:lstStyle/>
          <a:p>
            <a:r>
              <a:rPr lang="zh-CN" altLang="en-US" dirty="0"/>
              <a:t>分形举例：</a:t>
            </a:r>
            <a:r>
              <a:rPr lang="en-US" altLang="zh-CN" dirty="0"/>
              <a:t>Koch</a:t>
            </a:r>
            <a:r>
              <a:rPr lang="zh-CN" altLang="en-US" dirty="0"/>
              <a:t>雪花曲线</a:t>
            </a:r>
            <a:endParaRPr lang="zh-CN" altLang="en-US" dirty="0"/>
          </a:p>
        </p:txBody>
      </p:sp>
      <p:sp>
        <p:nvSpPr>
          <p:cNvPr id="28675" name="Rectangle 7"/>
          <p:cNvSpPr>
            <a:spLocks noGrp="1"/>
          </p:cNvSpPr>
          <p:nvPr>
            <p:ph sz="half" idx="2"/>
          </p:nvPr>
        </p:nvSpPr>
        <p:spPr>
          <a:xfrm>
            <a:off x="611188" y="1628775"/>
            <a:ext cx="4968924" cy="4248150"/>
          </a:xfrm>
        </p:spPr>
        <p:txBody>
          <a:bodyPr vert="horz" wrap="square" lIns="91440" tIns="45720" rIns="91440" bIns="45720" anchor="t" anchorCtr="0"/>
          <a:lstStyle/>
          <a:p>
            <a:pPr>
              <a:buClrTx/>
              <a:buSzTx/>
            </a:pPr>
            <a:r>
              <a:rPr lang="en-US" altLang="zh-CN" kern="1200" dirty="0">
                <a:latin typeface="华文楷体" panose="02010600040101010101" pitchFamily="2" charset="-122"/>
                <a:ea typeface="华文楷体" panose="02010600040101010101" pitchFamily="2" charset="-122"/>
                <a:cs typeface="+mn-cs"/>
              </a:rPr>
              <a:t>Koch</a:t>
            </a:r>
            <a:r>
              <a:rPr lang="zh-CN" altLang="en-US" kern="1200" dirty="0">
                <a:latin typeface="华文楷体" panose="02010600040101010101" pitchFamily="2" charset="-122"/>
                <a:ea typeface="华文楷体" panose="02010600040101010101" pitchFamily="2" charset="-122"/>
                <a:cs typeface="+mn-cs"/>
              </a:rPr>
              <a:t>雪花曲线</a:t>
            </a:r>
            <a:endParaRPr lang="zh-CN" altLang="en-US" kern="1200" dirty="0">
              <a:latin typeface="华文楷体" panose="02010600040101010101" pitchFamily="2" charset="-122"/>
              <a:ea typeface="华文楷体" panose="02010600040101010101" pitchFamily="2" charset="-122"/>
              <a:cs typeface="+mn-cs"/>
            </a:endParaRPr>
          </a:p>
          <a:p>
            <a:pPr lvl="1"/>
            <a:r>
              <a:rPr lang="zh-CN" altLang="en-US" kern="1200" dirty="0">
                <a:latin typeface="华文楷体" panose="02010600040101010101" pitchFamily="2" charset="-122"/>
                <a:ea typeface="华文楷体" panose="02010600040101010101" pitchFamily="2" charset="-122"/>
                <a:cs typeface="+mn-cs"/>
              </a:rPr>
              <a:t>中间曲线的每一个线段被</a:t>
            </a:r>
            <a:r>
              <a:rPr lang="en-US" altLang="zh-CN" kern="1200" dirty="0">
                <a:latin typeface="华文楷体" panose="02010600040101010101" pitchFamily="2" charset="-122"/>
                <a:ea typeface="华文楷体" panose="02010600040101010101" pitchFamily="2" charset="-122"/>
                <a:cs typeface="+mn-cs"/>
              </a:rPr>
              <a:t>1/3</a:t>
            </a:r>
            <a:r>
              <a:rPr lang="zh-CN" altLang="en-US" kern="1200" dirty="0">
                <a:latin typeface="华文楷体" panose="02010600040101010101" pitchFamily="2" charset="-122"/>
                <a:ea typeface="华文楷体" panose="02010600040101010101" pitchFamily="2" charset="-122"/>
                <a:cs typeface="+mn-cs"/>
              </a:rPr>
              <a:t>大小的原始曲线所替代</a:t>
            </a:r>
            <a:endParaRPr lang="en-US" altLang="zh-CN" kern="1200" dirty="0">
              <a:latin typeface="华文楷体" panose="02010600040101010101" pitchFamily="2" charset="-122"/>
              <a:ea typeface="华文楷体" panose="02010600040101010101" pitchFamily="2" charset="-122"/>
              <a:cs typeface="+mn-cs"/>
            </a:endParaRPr>
          </a:p>
          <a:p>
            <a:pPr lvl="1"/>
            <a:r>
              <a:rPr lang="zh-CN" altLang="en-US" kern="1200" dirty="0">
                <a:latin typeface="华文楷体" panose="02010600040101010101" pitchFamily="2" charset="-122"/>
                <a:ea typeface="华文楷体" panose="02010600040101010101" pitchFamily="2" charset="-122"/>
                <a:cs typeface="+mn-cs"/>
              </a:rPr>
              <a:t>后续的曲线又是中间曲线的一种缩小后的替代 </a:t>
            </a:r>
            <a:endParaRPr lang="zh-CN" altLang="en-US" kern="1200" dirty="0">
              <a:latin typeface="华文楷体" panose="02010600040101010101" pitchFamily="2" charset="-122"/>
              <a:ea typeface="华文楷体" panose="02010600040101010101" pitchFamily="2" charset="-122"/>
              <a:cs typeface="+mn-cs"/>
            </a:endParaRPr>
          </a:p>
        </p:txBody>
      </p:sp>
      <p:pic>
        <p:nvPicPr>
          <p:cNvPr id="28677" name="Picture 7" descr="http://www.matrix67.com/blogimage/200707053.gif"/>
          <p:cNvPicPr>
            <a:picLocks noChangeAspect="1"/>
          </p:cNvPicPr>
          <p:nvPr/>
        </p:nvPicPr>
        <p:blipFill>
          <a:blip r:embed="rId3"/>
          <a:stretch>
            <a:fillRect/>
          </a:stretch>
        </p:blipFill>
        <p:spPr>
          <a:xfrm>
            <a:off x="2473325" y="4293096"/>
            <a:ext cx="2098675" cy="2397125"/>
          </a:xfrm>
          <a:prstGeom prst="rect">
            <a:avLst/>
          </a:prstGeom>
          <a:noFill/>
          <a:ln w="9525">
            <a:noFill/>
          </a:ln>
        </p:spPr>
      </p:pic>
    </p:spTree>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2"/>
          <p:cNvSpPr>
            <a:spLocks noGrp="1"/>
          </p:cNvSpPr>
          <p:nvPr>
            <p:ph type="title"/>
          </p:nvPr>
        </p:nvSpPr>
        <p:spPr/>
        <p:txBody>
          <a:bodyPr vert="horz" wrap="square" lIns="91440" tIns="45720" rIns="91440" bIns="45720" anchor="ctr" anchorCtr="0"/>
          <a:lstStyle/>
          <a:p>
            <a:r>
              <a:rPr lang="zh-CN" altLang="en-US" dirty="0"/>
              <a:t>基于分形方法生成山：一维实例</a:t>
            </a:r>
            <a:endParaRPr lang="zh-CN" altLang="en-US" dirty="0"/>
          </a:p>
        </p:txBody>
      </p:sp>
      <p:graphicFrame>
        <p:nvGraphicFramePr>
          <p:cNvPr id="29699" name="Object 2"/>
          <p:cNvGraphicFramePr>
            <a:graphicFrameLocks noGrp="1"/>
          </p:cNvGraphicFramePr>
          <p:nvPr>
            <p:ph idx="1"/>
          </p:nvPr>
        </p:nvGraphicFramePr>
        <p:xfrm>
          <a:off x="954088" y="1484313"/>
          <a:ext cx="2825750" cy="2246312"/>
        </p:xfrm>
        <a:graphic>
          <a:graphicData uri="http://schemas.openxmlformats.org/presentationml/2006/ole">
            <mc:AlternateContent xmlns:mc="http://schemas.openxmlformats.org/markup-compatibility/2006">
              <mc:Choice xmlns:v="urn:schemas-microsoft-com:vml" Requires="v">
                <p:oleObj spid="_x0000_s8211" name="" r:id="rId1" imgW="7067550" imgH="5619750" progId="Paint.Picture">
                  <p:embed/>
                </p:oleObj>
              </mc:Choice>
              <mc:Fallback>
                <p:oleObj name="" r:id="rId1" imgW="7067550" imgH="5619750" progId="Paint.Picture">
                  <p:embed/>
                  <p:pic>
                    <p:nvPicPr>
                      <p:cNvPr id="0" name="图片 3080"/>
                      <p:cNvPicPr/>
                      <p:nvPr/>
                    </p:nvPicPr>
                    <p:blipFill>
                      <a:blip r:embed="rId2"/>
                      <a:srcRect/>
                      <a:stretch>
                        <a:fillRect/>
                      </a:stretch>
                    </p:blipFill>
                    <p:spPr>
                      <a:xfrm>
                        <a:off x="954088" y="1484313"/>
                        <a:ext cx="2825750" cy="2246312"/>
                      </a:xfrm>
                      <a:prstGeom prst="rect">
                        <a:avLst/>
                      </a:prstGeom>
                      <a:noFill/>
                      <a:ln w="38100">
                        <a:miter/>
                      </a:ln>
                    </p:spPr>
                  </p:pic>
                </p:oleObj>
              </mc:Fallback>
            </mc:AlternateContent>
          </a:graphicData>
        </a:graphic>
      </p:graphicFrame>
      <p:graphicFrame>
        <p:nvGraphicFramePr>
          <p:cNvPr id="29700" name="Object 3"/>
          <p:cNvGraphicFramePr>
            <a:graphicFrameLocks noGrp="1"/>
          </p:cNvGraphicFramePr>
          <p:nvPr>
            <p:ph idx="1"/>
          </p:nvPr>
        </p:nvGraphicFramePr>
        <p:xfrm>
          <a:off x="4765675" y="1466850"/>
          <a:ext cx="2830513" cy="2178050"/>
        </p:xfrm>
        <a:graphic>
          <a:graphicData uri="http://schemas.openxmlformats.org/presentationml/2006/ole">
            <mc:AlternateContent xmlns:mc="http://schemas.openxmlformats.org/markup-compatibility/2006">
              <mc:Choice xmlns:v="urn:schemas-microsoft-com:vml" Requires="v">
                <p:oleObj spid="_x0000_s8212" name="" r:id="rId3" imgW="7077075" imgH="5448300" progId="Paint.Picture">
                  <p:embed/>
                </p:oleObj>
              </mc:Choice>
              <mc:Fallback>
                <p:oleObj name="" r:id="rId3" imgW="7077075" imgH="5448300" progId="Paint.Picture">
                  <p:embed/>
                  <p:pic>
                    <p:nvPicPr>
                      <p:cNvPr id="0" name="图片 3077"/>
                      <p:cNvPicPr/>
                      <p:nvPr/>
                    </p:nvPicPr>
                    <p:blipFill>
                      <a:blip r:embed="rId4"/>
                      <a:srcRect/>
                      <a:stretch>
                        <a:fillRect/>
                      </a:stretch>
                    </p:blipFill>
                    <p:spPr>
                      <a:xfrm>
                        <a:off x="4765675" y="1466850"/>
                        <a:ext cx="2830513" cy="2178050"/>
                      </a:xfrm>
                      <a:prstGeom prst="rect">
                        <a:avLst/>
                      </a:prstGeom>
                      <a:noFill/>
                      <a:ln w="38100">
                        <a:miter/>
                      </a:ln>
                    </p:spPr>
                  </p:pic>
                </p:oleObj>
              </mc:Fallback>
            </mc:AlternateContent>
          </a:graphicData>
        </a:graphic>
      </p:graphicFrame>
      <p:graphicFrame>
        <p:nvGraphicFramePr>
          <p:cNvPr id="29701" name="Object 4"/>
          <p:cNvGraphicFramePr>
            <a:graphicFrameLocks noGrp="1"/>
          </p:cNvGraphicFramePr>
          <p:nvPr>
            <p:ph idx="1"/>
          </p:nvPr>
        </p:nvGraphicFramePr>
        <p:xfrm>
          <a:off x="1239838" y="3948113"/>
          <a:ext cx="2600325" cy="2044700"/>
        </p:xfrm>
        <a:graphic>
          <a:graphicData uri="http://schemas.openxmlformats.org/presentationml/2006/ole">
            <mc:AlternateContent xmlns:mc="http://schemas.openxmlformats.org/markup-compatibility/2006">
              <mc:Choice xmlns:v="urn:schemas-microsoft-com:vml" Requires="v">
                <p:oleObj spid="_x0000_s8213" name="" r:id="rId5" imgW="6753225" imgH="5238750" progId="Paint.Picture">
                  <p:embed/>
                </p:oleObj>
              </mc:Choice>
              <mc:Fallback>
                <p:oleObj name="" r:id="rId5" imgW="6753225" imgH="5238750" progId="Paint.Picture">
                  <p:embed/>
                  <p:pic>
                    <p:nvPicPr>
                      <p:cNvPr id="0" name="图片 3079"/>
                      <p:cNvPicPr/>
                      <p:nvPr/>
                    </p:nvPicPr>
                    <p:blipFill>
                      <a:blip r:embed="rId6"/>
                      <a:srcRect/>
                      <a:stretch>
                        <a:fillRect/>
                      </a:stretch>
                    </p:blipFill>
                    <p:spPr>
                      <a:xfrm>
                        <a:off x="1239838" y="3948113"/>
                        <a:ext cx="2600325" cy="2044700"/>
                      </a:xfrm>
                      <a:prstGeom prst="rect">
                        <a:avLst/>
                      </a:prstGeom>
                      <a:noFill/>
                      <a:ln w="38100">
                        <a:miter/>
                      </a:ln>
                    </p:spPr>
                  </p:pic>
                </p:oleObj>
              </mc:Fallback>
            </mc:AlternateContent>
          </a:graphicData>
        </a:graphic>
      </p:graphicFrame>
      <p:sp>
        <p:nvSpPr>
          <p:cNvPr id="29702" name="Text Box 41"/>
          <p:cNvSpPr txBox="1"/>
          <p:nvPr/>
        </p:nvSpPr>
        <p:spPr>
          <a:xfrm>
            <a:off x="4355976" y="4797152"/>
            <a:ext cx="4475485" cy="172354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457200" lvl="0" indent="-457200" eaLnBrk="1" hangingPunct="1">
              <a:spcBef>
                <a:spcPts val="600"/>
              </a:spcBef>
              <a:buFont typeface="Arial" panose="020B0604020202020204" pitchFamily="34" charset="0"/>
              <a:buAutoNum type="alphaLcParenBoth"/>
            </a:pPr>
            <a:r>
              <a:rPr lang="zh-CN" altLang="en-US" sz="2400" dirty="0">
                <a:solidFill>
                  <a:srgbClr val="000086"/>
                </a:solidFill>
                <a:latin typeface="Times New Roman" panose="02020603050405020304" pitchFamily="18" charset="0"/>
                <a:ea typeface="楷体" panose="02010609060101010101" pitchFamily="49" charset="-122"/>
                <a:cs typeface="Times New Roman" panose="02020603050405020304" pitchFamily="18" charset="0"/>
              </a:rPr>
              <a:t>在</a:t>
            </a:r>
            <a:r>
              <a:rPr lang="en-US" altLang="zh-CN" sz="2400" i="1" dirty="0">
                <a:solidFill>
                  <a:srgbClr val="000086"/>
                </a:solidFill>
                <a:latin typeface="Times New Roman" panose="02020603050405020304" pitchFamily="18" charset="0"/>
                <a:ea typeface="楷体" panose="02010609060101010101" pitchFamily="49" charset="-122"/>
                <a:cs typeface="Times New Roman" panose="02020603050405020304" pitchFamily="18" charset="0"/>
              </a:rPr>
              <a:t>x</a:t>
            </a:r>
            <a:r>
              <a:rPr lang="en-US" altLang="zh-CN" sz="2400" dirty="0">
                <a:solidFill>
                  <a:srgbClr val="000086"/>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srgbClr val="000086"/>
                </a:solidFill>
                <a:latin typeface="Times New Roman" panose="02020603050405020304" pitchFamily="18" charset="0"/>
                <a:ea typeface="楷体" panose="02010609060101010101" pitchFamily="49" charset="-122"/>
                <a:cs typeface="Times New Roman" panose="02020603050405020304" pitchFamily="18" charset="0"/>
              </a:rPr>
              <a:t>轴上的直线段</a:t>
            </a:r>
            <a:endParaRPr lang="zh-CN" altLang="en-US" sz="2400" dirty="0">
              <a:solidFill>
                <a:srgbClr val="000086"/>
              </a:solidFill>
              <a:latin typeface="Times New Roman" panose="02020603050405020304" pitchFamily="18" charset="0"/>
              <a:ea typeface="楷体" panose="02010609060101010101" pitchFamily="49" charset="-122"/>
              <a:cs typeface="Times New Roman" panose="02020603050405020304" pitchFamily="18" charset="0"/>
            </a:endParaRPr>
          </a:p>
          <a:p>
            <a:pPr marL="457200" lvl="0" indent="-457200" eaLnBrk="1" hangingPunct="1">
              <a:spcBef>
                <a:spcPts val="600"/>
              </a:spcBef>
              <a:buFont typeface="Arial" panose="020B0604020202020204" pitchFamily="34" charset="0"/>
              <a:buAutoNum type="alphaLcParenBoth"/>
            </a:pPr>
            <a:r>
              <a:rPr lang="zh-CN" altLang="en-US" sz="2400" dirty="0">
                <a:solidFill>
                  <a:srgbClr val="000086"/>
                </a:solidFill>
                <a:latin typeface="Times New Roman" panose="02020603050405020304" pitchFamily="18" charset="0"/>
                <a:ea typeface="楷体" panose="02010609060101010101" pitchFamily="49" charset="-122"/>
                <a:cs typeface="Times New Roman" panose="02020603050405020304" pitchFamily="18" charset="0"/>
              </a:rPr>
              <a:t>直线段的中点沿</a:t>
            </a:r>
            <a:r>
              <a:rPr lang="en-US" altLang="zh-CN" sz="2400" i="1" dirty="0">
                <a:solidFill>
                  <a:srgbClr val="000086"/>
                </a:solidFill>
                <a:latin typeface="Times New Roman" panose="02020603050405020304" pitchFamily="18" charset="0"/>
                <a:ea typeface="楷体" panose="02010609060101010101" pitchFamily="49" charset="-122"/>
                <a:cs typeface="Times New Roman" panose="02020603050405020304" pitchFamily="18" charset="0"/>
              </a:rPr>
              <a:t>y</a:t>
            </a:r>
            <a:r>
              <a:rPr lang="zh-CN" altLang="en-US" sz="2400" dirty="0">
                <a:solidFill>
                  <a:srgbClr val="000086"/>
                </a:solidFill>
                <a:latin typeface="Times New Roman" panose="02020603050405020304" pitchFamily="18" charset="0"/>
                <a:ea typeface="楷体" panose="02010609060101010101" pitchFamily="49" charset="-122"/>
                <a:cs typeface="Times New Roman" panose="02020603050405020304" pitchFamily="18" charset="0"/>
              </a:rPr>
              <a:t>方向移动一个随机量</a:t>
            </a:r>
            <a:endParaRPr lang="zh-CN" altLang="en-US" sz="2400" dirty="0">
              <a:solidFill>
                <a:srgbClr val="000086"/>
              </a:solidFill>
              <a:latin typeface="Times New Roman" panose="02020603050405020304" pitchFamily="18" charset="0"/>
              <a:ea typeface="楷体" panose="02010609060101010101" pitchFamily="49" charset="-122"/>
              <a:cs typeface="Times New Roman" panose="02020603050405020304" pitchFamily="18" charset="0"/>
            </a:endParaRPr>
          </a:p>
          <a:p>
            <a:pPr marL="457200" lvl="0" indent="-457200" eaLnBrk="1" hangingPunct="1">
              <a:spcBef>
                <a:spcPts val="600"/>
              </a:spcBef>
              <a:buFont typeface="Arial" panose="020B0604020202020204" pitchFamily="34" charset="0"/>
              <a:buAutoNum type="alphaLcParenBoth"/>
            </a:pPr>
            <a:r>
              <a:rPr lang="zh-CN" altLang="en-US" sz="2400" dirty="0">
                <a:solidFill>
                  <a:srgbClr val="000086"/>
                </a:solidFill>
                <a:latin typeface="Times New Roman" panose="02020603050405020304" pitchFamily="18" charset="0"/>
                <a:ea typeface="楷体" panose="02010609060101010101" pitchFamily="49" charset="-122"/>
                <a:cs typeface="Times New Roman" panose="02020603050405020304" pitchFamily="18" charset="0"/>
              </a:rPr>
              <a:t>进一步迭代的结果 </a:t>
            </a:r>
            <a:endParaRPr lang="zh-CN" altLang="en-US" sz="2400" dirty="0">
              <a:solidFill>
                <a:srgbClr val="000086"/>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p:cNvSpPr>
          <p:nvPr>
            <p:ph type="title"/>
          </p:nvPr>
        </p:nvSpPr>
        <p:spPr/>
        <p:txBody>
          <a:bodyPr vert="horz" wrap="square" lIns="91440" tIns="45720" rIns="91440" bIns="45720" anchor="ctr" anchorCtr="0"/>
          <a:lstStyle/>
          <a:p>
            <a:r>
              <a:rPr lang="zh-CN" altLang="en-US" dirty="0"/>
              <a:t>基于分形方法生成山</a:t>
            </a:r>
            <a:endParaRPr lang="zh-CN" altLang="en-US" dirty="0"/>
          </a:p>
        </p:txBody>
      </p:sp>
      <p:sp>
        <p:nvSpPr>
          <p:cNvPr id="30723" name="Rectangle 3"/>
          <p:cNvSpPr>
            <a:spLocks noGrp="1"/>
          </p:cNvSpPr>
          <p:nvPr>
            <p:ph idx="1"/>
          </p:nvPr>
        </p:nvSpPr>
        <p:spPr/>
        <p:txBody>
          <a:bodyPr vert="horz" wrap="square" lIns="91440" tIns="45720" rIns="91440" bIns="45720" anchor="t" anchorCtr="0"/>
          <a:lstStyle/>
          <a:p>
            <a:r>
              <a:rPr lang="zh-CN" altLang="en-US" dirty="0"/>
              <a:t>二维情形</a:t>
            </a:r>
            <a:endParaRPr lang="zh-CN" altLang="en-US" dirty="0"/>
          </a:p>
        </p:txBody>
      </p:sp>
      <p:graphicFrame>
        <p:nvGraphicFramePr>
          <p:cNvPr id="30724" name="Object 2"/>
          <p:cNvGraphicFramePr>
            <a:graphicFrameLocks noGrp="1"/>
          </p:cNvGraphicFramePr>
          <p:nvPr>
            <p:ph idx="1"/>
          </p:nvPr>
        </p:nvGraphicFramePr>
        <p:xfrm>
          <a:off x="1547813" y="2276475"/>
          <a:ext cx="5688012" cy="3049588"/>
        </p:xfrm>
        <a:graphic>
          <a:graphicData uri="http://schemas.openxmlformats.org/presentationml/2006/ole">
            <mc:AlternateContent xmlns:mc="http://schemas.openxmlformats.org/markup-compatibility/2006">
              <mc:Choice xmlns:v="urn:schemas-microsoft-com:vml" Requires="v">
                <p:oleObj spid="_x0000_s9223" name="" r:id="rId1" imgW="8763000" imgH="4457700" progId="Paint.Picture">
                  <p:embed/>
                </p:oleObj>
              </mc:Choice>
              <mc:Fallback>
                <p:oleObj name="" r:id="rId1" imgW="8763000" imgH="4457700" progId="Paint.Picture">
                  <p:embed/>
                  <p:pic>
                    <p:nvPicPr>
                      <p:cNvPr id="0" name="图片 3081"/>
                      <p:cNvPicPr/>
                      <p:nvPr/>
                    </p:nvPicPr>
                    <p:blipFill>
                      <a:blip r:embed="rId2"/>
                      <a:srcRect/>
                      <a:stretch>
                        <a:fillRect/>
                      </a:stretch>
                    </p:blipFill>
                    <p:spPr>
                      <a:xfrm>
                        <a:off x="1547813" y="2276475"/>
                        <a:ext cx="5688012" cy="3049588"/>
                      </a:xfrm>
                      <a:prstGeom prst="rect">
                        <a:avLst/>
                      </a:prstGeom>
                      <a:noFill/>
                      <a:ln w="38100">
                        <a:miter/>
                      </a:ln>
                    </p:spPr>
                  </p:pic>
                </p:oleObj>
              </mc:Fallback>
            </mc:AlternateContent>
          </a:graphicData>
        </a:graphic>
      </p:graphicFrame>
      <p:sp>
        <p:nvSpPr>
          <p:cNvPr id="30725" name="Rectangle 6"/>
          <p:cNvSpPr/>
          <p:nvPr/>
        </p:nvSpPr>
        <p:spPr>
          <a:xfrm>
            <a:off x="827088" y="5336014"/>
            <a:ext cx="7561262" cy="830997"/>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r>
              <a:rPr lang="zh-CN" altLang="en-US" sz="2400" dirty="0">
                <a:solidFill>
                  <a:srgbClr val="000086"/>
                </a:solidFill>
                <a:latin typeface="Times New Roman" panose="02020603050405020304" pitchFamily="18" charset="0"/>
                <a:ea typeface="楷体" panose="02010609060101010101" pitchFamily="49" charset="-122"/>
                <a:cs typeface="Times New Roman" panose="02020603050405020304" pitchFamily="18" charset="0"/>
              </a:rPr>
              <a:t>三角片被剖分为四个小三角形，每条边的中点沿</a:t>
            </a:r>
            <a:r>
              <a:rPr lang="en-US" altLang="zh-CN" sz="2400" dirty="0">
                <a:solidFill>
                  <a:srgbClr val="000086"/>
                </a:solidFill>
                <a:latin typeface="Times New Roman" panose="02020603050405020304" pitchFamily="18" charset="0"/>
                <a:ea typeface="楷体" panose="02010609060101010101" pitchFamily="49" charset="-122"/>
                <a:cs typeface="Times New Roman" panose="02020603050405020304" pitchFamily="18" charset="0"/>
              </a:rPr>
              <a:t>y</a:t>
            </a:r>
            <a:r>
              <a:rPr lang="zh-CN" altLang="en-US" sz="2400" dirty="0">
                <a:solidFill>
                  <a:srgbClr val="000086"/>
                </a:solidFill>
                <a:latin typeface="Times New Roman" panose="02020603050405020304" pitchFamily="18" charset="0"/>
                <a:ea typeface="楷体" panose="02010609060101010101" pitchFamily="49" charset="-122"/>
                <a:cs typeface="Times New Roman" panose="02020603050405020304" pitchFamily="18" charset="0"/>
              </a:rPr>
              <a:t>方向进行扰动 </a:t>
            </a:r>
            <a:endParaRPr lang="zh-CN" altLang="en-US" sz="2400" dirty="0">
              <a:solidFill>
                <a:srgbClr val="000086"/>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vert="horz" wrap="square" lIns="91440" tIns="45720" rIns="91440" bIns="45720" anchor="ctr" anchorCtr="0"/>
          <a:lstStyle/>
          <a:p>
            <a:r>
              <a:rPr lang="en-US" altLang="zh-CN" b="1" dirty="0">
                <a:latin typeface="楷体" panose="02010609060101010101" pitchFamily="49" charset="-122"/>
                <a:ea typeface="楷体" panose="02010609060101010101" pitchFamily="49" charset="-122"/>
                <a:sym typeface="+mn-ea"/>
              </a:rPr>
              <a:t>6.1 </a:t>
            </a:r>
            <a:r>
              <a:rPr lang="zh-CN" altLang="en-US" b="1" dirty="0">
                <a:latin typeface="楷体" panose="02010609060101010101" pitchFamily="49" charset="-122"/>
                <a:ea typeface="楷体" panose="02010609060101010101" pitchFamily="49" charset="-122"/>
                <a:sym typeface="+mn-ea"/>
              </a:rPr>
              <a:t>三维造型概述</a:t>
            </a:r>
            <a:r>
              <a:rPr lang="en-US" altLang="zh-CN" b="1" dirty="0">
                <a:latin typeface="楷体" panose="02010609060101010101" pitchFamily="49" charset="-122"/>
                <a:ea typeface="楷体" panose="02010609060101010101" pitchFamily="49" charset="-122"/>
                <a:sym typeface="+mn-ea"/>
              </a:rPr>
              <a:t>--</a:t>
            </a:r>
            <a:r>
              <a:rPr lang="zh-CN" altLang="en-US" b="1" dirty="0">
                <a:latin typeface="楷体" panose="02010609060101010101" pitchFamily="49" charset="-122"/>
                <a:ea typeface="楷体" panose="02010609060101010101" pitchFamily="49" charset="-122"/>
                <a:sym typeface="+mn-ea"/>
              </a:rPr>
              <a:t>实体造型</a:t>
            </a:r>
            <a:endParaRPr lang="zh-CN" altLang="en-US" b="1" dirty="0"/>
          </a:p>
        </p:txBody>
      </p:sp>
      <p:sp>
        <p:nvSpPr>
          <p:cNvPr id="6147" name="内容占位符 2"/>
          <p:cNvSpPr>
            <a:spLocks noGrp="1"/>
          </p:cNvSpPr>
          <p:nvPr>
            <p:ph idx="1"/>
          </p:nvPr>
        </p:nvSpPr>
        <p:spPr>
          <a:xfrm>
            <a:off x="250825" y="1412875"/>
            <a:ext cx="8863013" cy="471328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8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表面模型</a:t>
            </a:r>
            <a:endParaRPr kumimoji="0" lang="en-US" altLang="zh-CN" sz="28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647700" marR="0" lvl="1"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defRPr/>
            </a:pPr>
            <a:r>
              <a:rPr kumimoji="0" lang="zh-CN"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只有一层外皮</a:t>
            </a:r>
            <a:endParaRPr kumimoji="0" lang="zh-CN"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647700" marR="0" lvl="1"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defRPr/>
            </a:pPr>
            <a:r>
              <a:rPr kumimoji="0" lang="zh-CN"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包括自由曲线曲面模型和多边形网格模型</a:t>
            </a:r>
            <a:endParaRPr kumimoji="0" lang="en-US" altLang="zh-CN"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647700" marR="0" lvl="1"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defRPr/>
            </a:pPr>
            <a:r>
              <a:rPr kumimoji="0" lang="zh-CN" altLang="en-US"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在线框模型基础上增加了面的信息和一些指针，有序的连接棱边，形成棱边之间包围的面，面的集合表示物体。</a:t>
            </a:r>
            <a:endParaRPr kumimoji="0" lang="zh-CN" altLang="en-US"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647700" marR="0" lvl="1"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defRPr/>
            </a:pPr>
            <a:r>
              <a:rPr kumimoji="0" lang="zh-CN" altLang="en-US"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能满足面面求交、线面消隐、光照明暗图及数控加工的需要</a:t>
            </a:r>
            <a:endParaRPr kumimoji="0" lang="zh-CN" altLang="en-US"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647700" marR="0" lvl="1"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defRPr/>
            </a:pPr>
            <a:r>
              <a:rPr kumimoji="0" lang="zh-CN" altLang="en-US"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但不够严密，面有二义性，无法分清面的正反和实体内部和外部，无法确定内部结构；表面模型的所有面可能并不封闭，不能构成一个有效的独立物体。人工检查物体模型的有效性</a:t>
            </a:r>
            <a:endParaRPr kumimoji="0" lang="zh-CN" altLang="en-US"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p:txBody>
      </p:sp>
    </p:spTree>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p:nvPr>
        </p:nvSpPr>
        <p:spPr/>
        <p:txBody>
          <a:bodyPr vert="horz" wrap="square" lIns="91440" tIns="45720" rIns="91440" bIns="45720" anchor="ctr" anchorCtr="0"/>
          <a:lstStyle/>
          <a:p>
            <a:r>
              <a:rPr lang="zh-CN" altLang="en-US" dirty="0"/>
              <a:t>基于分形方法生成山的实例</a:t>
            </a:r>
            <a:endParaRPr lang="en-US" altLang="zh-CN" dirty="0"/>
          </a:p>
        </p:txBody>
      </p:sp>
      <p:pic>
        <p:nvPicPr>
          <p:cNvPr id="31747" name="Picture 4"/>
          <p:cNvPicPr>
            <a:picLocks noGrp="1" noChangeAspect="1"/>
          </p:cNvPicPr>
          <p:nvPr>
            <p:ph idx="1"/>
          </p:nvPr>
        </p:nvPicPr>
        <p:blipFill>
          <a:blip r:embed="rId1"/>
          <a:srcRect/>
          <a:stretch>
            <a:fillRect/>
          </a:stretch>
        </p:blipFill>
        <p:spPr>
          <a:xfrm>
            <a:off x="1403350" y="1466850"/>
            <a:ext cx="6264275" cy="4699000"/>
          </a:xfrm>
        </p:spPr>
      </p:pic>
    </p:spTree>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p:nvPr>
        </p:nvSpPr>
        <p:spPr>
          <a:xfrm>
            <a:off x="468313" y="260350"/>
            <a:ext cx="8229600" cy="1143000"/>
          </a:xfrm>
        </p:spPr>
        <p:txBody>
          <a:bodyPr vert="horz" wrap="square" lIns="91440" tIns="45720" rIns="91440" bIns="45720" anchor="ctr" anchorCtr="0"/>
          <a:lstStyle/>
          <a:p>
            <a:r>
              <a:rPr lang="en-US" altLang="zh-CN" dirty="0"/>
              <a:t>L-</a:t>
            </a:r>
            <a:r>
              <a:rPr lang="zh-CN" altLang="en-US" dirty="0"/>
              <a:t>系统：植物建模</a:t>
            </a:r>
            <a:endParaRPr lang="zh-CN" altLang="en-US" dirty="0"/>
          </a:p>
        </p:txBody>
      </p:sp>
      <p:sp>
        <p:nvSpPr>
          <p:cNvPr id="32771" name="Rectangle 3"/>
          <p:cNvSpPr>
            <a:spLocks noGrp="1"/>
          </p:cNvSpPr>
          <p:nvPr>
            <p:ph idx="1"/>
          </p:nvPr>
        </p:nvSpPr>
        <p:spPr/>
        <p:txBody>
          <a:bodyPr vert="horz" wrap="square" lIns="91440" tIns="45720" rIns="91440" bIns="45720" anchor="t" anchorCtr="0"/>
          <a:lstStyle/>
          <a:p>
            <a:pPr>
              <a:spcBef>
                <a:spcPct val="50000"/>
              </a:spcBef>
            </a:pPr>
            <a:r>
              <a:rPr lang="en-US" altLang="zh-CN" b="1" dirty="0"/>
              <a:t>L-</a:t>
            </a:r>
            <a:r>
              <a:rPr lang="zh-CN" altLang="en-US" b="1" dirty="0"/>
              <a:t>系统</a:t>
            </a:r>
            <a:endParaRPr lang="zh-CN" altLang="en-US" b="1" dirty="0"/>
          </a:p>
          <a:p>
            <a:pPr lvl="1">
              <a:spcBef>
                <a:spcPct val="50000"/>
              </a:spcBef>
            </a:pPr>
            <a:r>
              <a:rPr lang="zh-CN" altLang="en-US" dirty="0"/>
              <a:t>语法规则：通过对所给字符根据语法规则的迭代生成新的字符串，每次迭代结果称为一代</a:t>
            </a:r>
            <a:endParaRPr lang="zh-CN" altLang="en-US" dirty="0"/>
          </a:p>
          <a:p>
            <a:pPr lvl="1">
              <a:spcBef>
                <a:spcPct val="50000"/>
              </a:spcBef>
            </a:pPr>
            <a:r>
              <a:rPr lang="zh-CN" altLang="en-US" dirty="0"/>
              <a:t>字符解释：将字符串中的字符解释为适当的几何体素，就可以得到一个基于语法规则生成的物体</a:t>
            </a:r>
            <a:endParaRPr lang="zh-CN" altLang="en-US" dirty="0"/>
          </a:p>
          <a:p>
            <a:pPr>
              <a:spcBef>
                <a:spcPct val="50000"/>
              </a:spcBef>
            </a:pPr>
            <a:r>
              <a:rPr lang="en-US" altLang="zh-CN" dirty="0"/>
              <a:t>L-</a:t>
            </a:r>
            <a:r>
              <a:rPr lang="zh-CN" altLang="en-US" dirty="0"/>
              <a:t>系统成功地用于植物建模</a:t>
            </a:r>
            <a:endParaRPr lang="zh-CN" altLang="en-US" dirty="0"/>
          </a:p>
        </p:txBody>
      </p:sp>
    </p:spTree>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p:nvPr>
        </p:nvSpPr>
        <p:spPr/>
        <p:txBody>
          <a:bodyPr vert="horz" wrap="square" lIns="91440" tIns="45720" rIns="91440" bIns="45720" anchor="ctr" anchorCtr="0"/>
          <a:lstStyle/>
          <a:p>
            <a:r>
              <a:rPr lang="zh-CN" altLang="en-US" dirty="0"/>
              <a:t>一个</a:t>
            </a:r>
            <a:r>
              <a:rPr lang="en-US" altLang="zh-CN" dirty="0"/>
              <a:t>L-</a:t>
            </a:r>
            <a:r>
              <a:rPr lang="zh-CN" altLang="en-US" dirty="0"/>
              <a:t>系统实例的图示</a:t>
            </a:r>
            <a:endParaRPr lang="en-US" altLang="zh-CN" dirty="0"/>
          </a:p>
        </p:txBody>
      </p:sp>
      <p:graphicFrame>
        <p:nvGraphicFramePr>
          <p:cNvPr id="33795" name="Object 2"/>
          <p:cNvGraphicFramePr>
            <a:graphicFrameLocks noGrp="1"/>
          </p:cNvGraphicFramePr>
          <p:nvPr>
            <p:ph idx="1"/>
          </p:nvPr>
        </p:nvGraphicFramePr>
        <p:xfrm>
          <a:off x="1331913" y="1484313"/>
          <a:ext cx="6408737" cy="3890962"/>
        </p:xfrm>
        <a:graphic>
          <a:graphicData uri="http://schemas.openxmlformats.org/presentationml/2006/ole">
            <mc:AlternateContent xmlns:mc="http://schemas.openxmlformats.org/markup-compatibility/2006">
              <mc:Choice xmlns:v="urn:schemas-microsoft-com:vml" Requires="v">
                <p:oleObj spid="_x0000_s10246" name="" r:id="rId1" imgW="8591550" imgH="5857875" progId="PBrush">
                  <p:embed/>
                </p:oleObj>
              </mc:Choice>
              <mc:Fallback>
                <p:oleObj name="" r:id="rId1" imgW="8591550" imgH="5857875" progId="PBrush">
                  <p:embed/>
                  <p:pic>
                    <p:nvPicPr>
                      <p:cNvPr id="0" name="图片 3082"/>
                      <p:cNvPicPr/>
                      <p:nvPr/>
                    </p:nvPicPr>
                    <p:blipFill>
                      <a:blip r:embed="rId2"/>
                      <a:srcRect b="12289"/>
                      <a:stretch>
                        <a:fillRect/>
                      </a:stretch>
                    </p:blipFill>
                    <p:spPr>
                      <a:xfrm>
                        <a:off x="1331913" y="1484313"/>
                        <a:ext cx="6408737" cy="3890962"/>
                      </a:xfrm>
                      <a:prstGeom prst="rect">
                        <a:avLst/>
                      </a:prstGeom>
                      <a:noFill/>
                      <a:ln w="38100">
                        <a:miter/>
                      </a:ln>
                    </p:spPr>
                  </p:pic>
                </p:oleObj>
              </mc:Fallback>
            </mc:AlternateContent>
          </a:graphicData>
        </a:graphic>
      </p:graphicFrame>
      <p:sp>
        <p:nvSpPr>
          <p:cNvPr id="33796" name="Text Box 7"/>
          <p:cNvSpPr txBox="1"/>
          <p:nvPr/>
        </p:nvSpPr>
        <p:spPr>
          <a:xfrm>
            <a:off x="1331913" y="5734050"/>
            <a:ext cx="1943100" cy="3381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algn="ctr" eaLnBrk="1" hangingPunct="1">
              <a:spcBef>
                <a:spcPct val="50000"/>
              </a:spcBef>
              <a:buNone/>
            </a:pPr>
            <a:r>
              <a:rPr lang="en-US" altLang="zh-CN" sz="1600" b="1" dirty="0">
                <a:solidFill>
                  <a:srgbClr val="000066"/>
                </a:solidFill>
                <a:latin typeface="Times New Roman" panose="02020603050405020304" pitchFamily="18" charset="0"/>
                <a:ea typeface="黑体" panose="02010609060101010101" pitchFamily="49" charset="-122"/>
              </a:rPr>
              <a:t>(a) </a:t>
            </a:r>
            <a:r>
              <a:rPr lang="zh-CN" altLang="en-US" sz="1600" b="1" dirty="0">
                <a:solidFill>
                  <a:srgbClr val="000066"/>
                </a:solidFill>
                <a:latin typeface="Times New Roman" panose="02020603050405020304" pitchFamily="18" charset="0"/>
                <a:ea typeface="黑体" panose="02010609060101010101" pitchFamily="49" charset="-122"/>
              </a:rPr>
              <a:t>初始字符</a:t>
            </a:r>
            <a:endParaRPr lang="zh-CN" altLang="en-US" sz="1600" b="1" dirty="0">
              <a:solidFill>
                <a:srgbClr val="000066"/>
              </a:solidFill>
              <a:latin typeface="Times New Roman" panose="02020603050405020304" pitchFamily="18" charset="0"/>
              <a:ea typeface="黑体" panose="02010609060101010101" pitchFamily="49" charset="-122"/>
            </a:endParaRPr>
          </a:p>
        </p:txBody>
      </p:sp>
      <p:sp>
        <p:nvSpPr>
          <p:cNvPr id="33797" name="Text Box 8"/>
          <p:cNvSpPr txBox="1"/>
          <p:nvPr/>
        </p:nvSpPr>
        <p:spPr>
          <a:xfrm>
            <a:off x="2989263" y="5734050"/>
            <a:ext cx="1943100" cy="3381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algn="ctr" eaLnBrk="1" hangingPunct="1">
              <a:spcBef>
                <a:spcPct val="50000"/>
              </a:spcBef>
              <a:buNone/>
            </a:pPr>
            <a:r>
              <a:rPr lang="en-US" altLang="zh-CN" sz="1600" b="1" dirty="0">
                <a:solidFill>
                  <a:srgbClr val="000066"/>
                </a:solidFill>
                <a:latin typeface="Times New Roman" panose="02020603050405020304" pitchFamily="18" charset="0"/>
                <a:ea typeface="黑体" panose="02010609060101010101" pitchFamily="49" charset="-122"/>
              </a:rPr>
              <a:t>(b) </a:t>
            </a:r>
            <a:r>
              <a:rPr lang="zh-CN" altLang="en-US" sz="1600" b="1" dirty="0">
                <a:solidFill>
                  <a:srgbClr val="000066"/>
                </a:solidFill>
                <a:latin typeface="Times New Roman" panose="02020603050405020304" pitchFamily="18" charset="0"/>
                <a:ea typeface="黑体" panose="02010609060101010101" pitchFamily="49" charset="-122"/>
              </a:rPr>
              <a:t>一代结果</a:t>
            </a:r>
            <a:endParaRPr lang="zh-CN" altLang="en-US" sz="1600" b="1" dirty="0">
              <a:solidFill>
                <a:srgbClr val="000066"/>
              </a:solidFill>
              <a:latin typeface="Times New Roman" panose="02020603050405020304" pitchFamily="18" charset="0"/>
              <a:ea typeface="黑体" panose="02010609060101010101" pitchFamily="49" charset="-122"/>
            </a:endParaRPr>
          </a:p>
        </p:txBody>
      </p:sp>
      <p:sp>
        <p:nvSpPr>
          <p:cNvPr id="33798" name="Text Box 10"/>
          <p:cNvSpPr txBox="1"/>
          <p:nvPr/>
        </p:nvSpPr>
        <p:spPr>
          <a:xfrm>
            <a:off x="5364163" y="5734050"/>
            <a:ext cx="1943100" cy="3381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algn="ctr" eaLnBrk="1" hangingPunct="1">
              <a:spcBef>
                <a:spcPct val="50000"/>
              </a:spcBef>
              <a:buNone/>
            </a:pPr>
            <a:r>
              <a:rPr lang="en-US" altLang="zh-CN" sz="1600" b="1" dirty="0">
                <a:solidFill>
                  <a:srgbClr val="000066"/>
                </a:solidFill>
                <a:latin typeface="Times New Roman" panose="02020603050405020304" pitchFamily="18" charset="0"/>
                <a:ea typeface="黑体" panose="02010609060101010101" pitchFamily="49" charset="-122"/>
              </a:rPr>
              <a:t>(c) </a:t>
            </a:r>
            <a:r>
              <a:rPr lang="zh-CN" altLang="en-US" sz="1600" b="1" dirty="0">
                <a:solidFill>
                  <a:srgbClr val="000066"/>
                </a:solidFill>
                <a:latin typeface="Times New Roman" panose="02020603050405020304" pitchFamily="18" charset="0"/>
                <a:ea typeface="黑体" panose="02010609060101010101" pitchFamily="49" charset="-122"/>
              </a:rPr>
              <a:t>二代结果</a:t>
            </a:r>
            <a:endParaRPr lang="zh-CN" altLang="en-US" sz="1600" b="1" dirty="0">
              <a:solidFill>
                <a:srgbClr val="000066"/>
              </a:solidFill>
              <a:latin typeface="Times New Roman" panose="02020603050405020304" pitchFamily="18" charset="0"/>
              <a:ea typeface="黑体" panose="02010609060101010101" pitchFamily="49" charset="-122"/>
            </a:endParaRPr>
          </a:p>
        </p:txBody>
      </p:sp>
    </p:spTree>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2"/>
          <p:cNvSpPr>
            <a:spLocks noGrp="1"/>
          </p:cNvSpPr>
          <p:nvPr>
            <p:ph type="title"/>
          </p:nvPr>
        </p:nvSpPr>
        <p:spPr/>
        <p:txBody>
          <a:bodyPr vert="horz" wrap="square" lIns="91440" tIns="45720" rIns="91440" bIns="45720" anchor="ctr" anchorCtr="0"/>
          <a:lstStyle/>
          <a:p>
            <a:r>
              <a:rPr lang="zh-CN" altLang="en-US" dirty="0"/>
              <a:t>基于</a:t>
            </a:r>
            <a:r>
              <a:rPr lang="en-US" altLang="zh-CN" dirty="0"/>
              <a:t>L-</a:t>
            </a:r>
            <a:r>
              <a:rPr lang="zh-CN" altLang="en-US" dirty="0"/>
              <a:t>系统的植物建模实例</a:t>
            </a:r>
            <a:endParaRPr lang="zh-CN" altLang="en-US" dirty="0"/>
          </a:p>
        </p:txBody>
      </p:sp>
      <p:pic>
        <p:nvPicPr>
          <p:cNvPr id="34819" name="Picture 4"/>
          <p:cNvPicPr>
            <a:picLocks noGrp="1" noChangeAspect="1"/>
          </p:cNvPicPr>
          <p:nvPr>
            <p:ph type="body" orient="vert" idx="1"/>
          </p:nvPr>
        </p:nvPicPr>
        <p:blipFill>
          <a:blip r:embed="rId1"/>
          <a:srcRect/>
          <a:stretch>
            <a:fillRect/>
          </a:stretch>
        </p:blipFill>
        <p:spPr>
          <a:xfrm>
            <a:off x="684213" y="1484313"/>
            <a:ext cx="3544887" cy="4581525"/>
          </a:xfrm>
        </p:spPr>
      </p:pic>
      <p:pic>
        <p:nvPicPr>
          <p:cNvPr id="34820" name="Picture 10"/>
          <p:cNvPicPr>
            <a:picLocks noGrp="1" noChangeAspect="1"/>
          </p:cNvPicPr>
          <p:nvPr>
            <p:ph type="body" orient="vert" idx="1"/>
          </p:nvPr>
        </p:nvPicPr>
        <p:blipFill>
          <a:blip r:embed="rId2"/>
          <a:srcRect/>
          <a:stretch>
            <a:fillRect/>
          </a:stretch>
        </p:blipFill>
        <p:spPr>
          <a:xfrm>
            <a:off x="4859338" y="1412875"/>
            <a:ext cx="3406775" cy="4581525"/>
          </a:xfrm>
        </p:spPr>
      </p:pic>
    </p:spTree>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p:cNvSpPr>
          <p:nvPr>
            <p:ph type="title"/>
          </p:nvPr>
        </p:nvSpPr>
        <p:spPr/>
        <p:txBody>
          <a:bodyPr vert="horz" wrap="square" lIns="91440" tIns="45720" rIns="91440" bIns="45720" anchor="ctr" anchorCtr="0"/>
          <a:lstStyle/>
          <a:p>
            <a:r>
              <a:rPr lang="zh-CN" altLang="en-US" dirty="0"/>
              <a:t>粒子系统</a:t>
            </a:r>
            <a:endParaRPr lang="en-US" altLang="zh-CN" dirty="0"/>
          </a:p>
        </p:txBody>
      </p:sp>
      <p:sp>
        <p:nvSpPr>
          <p:cNvPr id="35843" name="Rectangle 3"/>
          <p:cNvSpPr>
            <a:spLocks noGrp="1"/>
          </p:cNvSpPr>
          <p:nvPr>
            <p:ph idx="1"/>
          </p:nvPr>
        </p:nvSpPr>
        <p:spPr/>
        <p:txBody>
          <a:bodyPr vert="horz" wrap="square" lIns="91440" tIns="45720" rIns="91440" bIns="45720" anchor="t" anchorCtr="0"/>
          <a:lstStyle/>
          <a:p>
            <a:pPr>
              <a:spcBef>
                <a:spcPct val="50000"/>
              </a:spcBef>
            </a:pPr>
            <a:r>
              <a:rPr lang="zh-CN" altLang="en-US" dirty="0"/>
              <a:t>粒子系统</a:t>
            </a:r>
            <a:endParaRPr lang="zh-CN" altLang="en-US" dirty="0"/>
          </a:p>
          <a:p>
            <a:pPr lvl="1">
              <a:spcBef>
                <a:spcPct val="50000"/>
              </a:spcBef>
            </a:pPr>
            <a:r>
              <a:rPr lang="zh-CN" altLang="en-US" dirty="0"/>
              <a:t>由一组随时间变化的粒子组成</a:t>
            </a:r>
            <a:endParaRPr lang="zh-CN" altLang="en-US" dirty="0"/>
          </a:p>
          <a:p>
            <a:pPr lvl="1">
              <a:spcBef>
                <a:spcPct val="50000"/>
              </a:spcBef>
            </a:pPr>
            <a:r>
              <a:rPr lang="zh-CN" altLang="en-US" dirty="0"/>
              <a:t>粒子的变化由某种随机统计规律控制</a:t>
            </a:r>
            <a:endParaRPr lang="zh-CN" altLang="en-US" dirty="0"/>
          </a:p>
          <a:p>
            <a:pPr lvl="1">
              <a:spcBef>
                <a:spcPct val="50000"/>
              </a:spcBef>
            </a:pPr>
            <a:r>
              <a:rPr lang="zh-CN" altLang="en-US" dirty="0"/>
              <a:t>粒子有生命：产生、发展（运动）、消亡</a:t>
            </a:r>
            <a:endParaRPr lang="zh-CN" altLang="en-US" dirty="0"/>
          </a:p>
          <a:p>
            <a:pPr lvl="1">
              <a:spcBef>
                <a:spcPct val="50000"/>
              </a:spcBef>
            </a:pPr>
            <a:r>
              <a:rPr lang="zh-CN" altLang="en-US" dirty="0"/>
              <a:t>按照确定或随机运动规律进行运动 </a:t>
            </a:r>
            <a:endParaRPr lang="zh-CN" altLang="en-US" dirty="0"/>
          </a:p>
          <a:p>
            <a:pPr>
              <a:spcBef>
                <a:spcPct val="50000"/>
              </a:spcBef>
            </a:pPr>
            <a:r>
              <a:rPr lang="zh-CN" altLang="en-US" dirty="0"/>
              <a:t>模拟火、雾、烟、焰火等外形随时间的变化而变动的模糊物体</a:t>
            </a:r>
            <a:endParaRPr lang="en-US" altLang="zh-CN" dirty="0"/>
          </a:p>
        </p:txBody>
      </p:sp>
    </p:spTree>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p:cNvSpPr>
          <p:nvPr>
            <p:ph type="title"/>
          </p:nvPr>
        </p:nvSpPr>
        <p:spPr/>
        <p:txBody>
          <a:bodyPr vert="horz" wrap="square" lIns="91440" tIns="45720" rIns="91440" bIns="45720" anchor="ctr" anchorCtr="0"/>
          <a:lstStyle/>
          <a:p>
            <a:r>
              <a:rPr lang="zh-CN" altLang="en-US" dirty="0"/>
              <a:t>粒子系统一般性描述</a:t>
            </a:r>
            <a:endParaRPr lang="zh-CN" altLang="en-US" dirty="0"/>
          </a:p>
        </p:txBody>
      </p:sp>
      <p:sp>
        <p:nvSpPr>
          <p:cNvPr id="36867" name="Rectangle 3"/>
          <p:cNvSpPr>
            <a:spLocks noGrp="1"/>
          </p:cNvSpPr>
          <p:nvPr>
            <p:ph idx="1"/>
          </p:nvPr>
        </p:nvSpPr>
        <p:spPr>
          <a:xfrm>
            <a:off x="468313" y="1412875"/>
            <a:ext cx="8064500" cy="4760913"/>
          </a:xfrm>
        </p:spPr>
        <p:txBody>
          <a:bodyPr vert="horz" wrap="square" lIns="91440" tIns="45720" rIns="91440" bIns="45720" anchor="t" anchorCtr="0"/>
          <a:lstStyle/>
          <a:p>
            <a:pPr marL="609600" indent="-609600">
              <a:spcBef>
                <a:spcPct val="50000"/>
              </a:spcBef>
              <a:spcAft>
                <a:spcPct val="50000"/>
              </a:spcAft>
            </a:pPr>
            <a:r>
              <a:rPr lang="zh-CN" altLang="en-US" dirty="0"/>
              <a:t>粒子系统是一个动态变化的系统，生成其中每一瞬间画面的步骤</a:t>
            </a:r>
            <a:endParaRPr lang="zh-CN" altLang="en-US" dirty="0"/>
          </a:p>
          <a:p>
            <a:pPr marL="990600" lvl="1" indent="-533400">
              <a:spcBef>
                <a:spcPts val="600"/>
              </a:spcBef>
              <a:buFont typeface="Wingdings" panose="05000000000000000000" pitchFamily="2" charset="2"/>
              <a:buAutoNum type="arabicPeriod"/>
            </a:pPr>
            <a:r>
              <a:rPr lang="zh-CN" altLang="en-US" dirty="0"/>
              <a:t>产生新的粒子并加入系统中 </a:t>
            </a:r>
            <a:endParaRPr lang="zh-CN" altLang="en-US" dirty="0"/>
          </a:p>
          <a:p>
            <a:pPr marL="990600" lvl="1" indent="-533400">
              <a:spcBef>
                <a:spcPts val="600"/>
              </a:spcBef>
              <a:buFont typeface="Wingdings" panose="05000000000000000000" pitchFamily="2" charset="2"/>
              <a:buAutoNum type="arabicPeriod"/>
            </a:pPr>
            <a:r>
              <a:rPr lang="zh-CN" altLang="en-US" dirty="0"/>
              <a:t>赋予每一个新粒子一定的属性</a:t>
            </a:r>
            <a:endParaRPr lang="zh-CN" altLang="en-US" dirty="0"/>
          </a:p>
          <a:p>
            <a:pPr marL="990600" lvl="1" indent="-533400">
              <a:spcBef>
                <a:spcPts val="600"/>
              </a:spcBef>
              <a:buFont typeface="Wingdings" panose="05000000000000000000" pitchFamily="2" charset="2"/>
              <a:buAutoNum type="arabicPeriod"/>
            </a:pPr>
            <a:r>
              <a:rPr lang="zh-CN" altLang="en-US" dirty="0"/>
              <a:t>删除那些已经超过其生命周期的粒子</a:t>
            </a:r>
            <a:endParaRPr lang="zh-CN" altLang="en-US" dirty="0"/>
          </a:p>
          <a:p>
            <a:pPr marL="990600" lvl="1" indent="-533400">
              <a:spcBef>
                <a:spcPts val="600"/>
              </a:spcBef>
              <a:buFont typeface="Wingdings" panose="05000000000000000000" pitchFamily="2" charset="2"/>
              <a:buAutoNum type="arabicPeriod"/>
            </a:pPr>
            <a:r>
              <a:rPr lang="zh-CN" altLang="en-US" dirty="0"/>
              <a:t>根据粒子运动属性对粒子进行移动和变换</a:t>
            </a:r>
            <a:endParaRPr lang="zh-CN" altLang="en-US" dirty="0"/>
          </a:p>
          <a:p>
            <a:pPr marL="990600" lvl="1" indent="-533400">
              <a:spcBef>
                <a:spcPts val="600"/>
              </a:spcBef>
              <a:buFont typeface="Wingdings" panose="05000000000000000000" pitchFamily="2" charset="2"/>
              <a:buAutoNum type="arabicPeriod"/>
            </a:pPr>
            <a:r>
              <a:rPr lang="zh-CN" altLang="en-US" dirty="0"/>
              <a:t>绘制并显示出所有有生命粒子组成的画面 </a:t>
            </a:r>
            <a:endParaRPr lang="zh-CN" altLang="en-US" dirty="0"/>
          </a:p>
        </p:txBody>
      </p:sp>
    </p:spTree>
  </p:cSld>
  <p:clrMapOvr>
    <a:masterClrMapping/>
  </p:clrMapOvr>
  <p:transition>
    <p:rand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vert="horz" wrap="square" lIns="91440" tIns="45720" rIns="91440" bIns="45720" anchor="ctr" anchorCtr="0"/>
          <a:lstStyle/>
          <a:p>
            <a:endParaRPr lang="zh-CN" altLang="en-US" dirty="0"/>
          </a:p>
        </p:txBody>
      </p:sp>
      <p:sp>
        <p:nvSpPr>
          <p:cNvPr id="37891" name="内容占位符 2"/>
          <p:cNvSpPr>
            <a:spLocks noGrp="1"/>
          </p:cNvSpPr>
          <p:nvPr>
            <p:ph idx="1"/>
          </p:nvPr>
        </p:nvSpPr>
        <p:spPr/>
        <p:txBody>
          <a:bodyPr vert="horz" wrap="square" lIns="91440" tIns="45720" rIns="91440" bIns="45720" anchor="t" anchorCtr="0"/>
          <a:lstStyle/>
          <a:p>
            <a:endParaRPr lang="zh-CN" altLang="en-US" dirty="0"/>
          </a:p>
        </p:txBody>
      </p:sp>
      <p:pic>
        <p:nvPicPr>
          <p:cNvPr id="37892" name="内容占位符 8" descr="v2-6697aecb6a1e4d9975badd6b2ac237f4_hd"/>
          <p:cNvPicPr>
            <a:picLocks noChangeAspect="1"/>
          </p:cNvPicPr>
          <p:nvPr/>
        </p:nvPicPr>
        <p:blipFill>
          <a:blip r:embed="rId1"/>
          <a:stretch>
            <a:fillRect/>
          </a:stretch>
        </p:blipFill>
        <p:spPr>
          <a:xfrm>
            <a:off x="1395413" y="1412875"/>
            <a:ext cx="6096000" cy="3228975"/>
          </a:xfrm>
          <a:prstGeom prst="rect">
            <a:avLst/>
          </a:prstGeom>
          <a:noFill/>
          <a:ln w="9525">
            <a:noFill/>
          </a:ln>
        </p:spPr>
      </p:pic>
      <p:sp>
        <p:nvSpPr>
          <p:cNvPr id="37893" name="文本框 10"/>
          <p:cNvSpPr txBox="1"/>
          <p:nvPr/>
        </p:nvSpPr>
        <p:spPr>
          <a:xfrm>
            <a:off x="1371600" y="5737225"/>
            <a:ext cx="6553200" cy="369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r>
              <a:rPr lang="en-US" altLang="zh-CN" sz="1800" b="1" dirty="0">
                <a:latin typeface="Arial" panose="020B0604020202020204" pitchFamily="34" charset="0"/>
                <a:ea typeface="宋体" panose="02010600030101010101" pitchFamily="2" charset="-122"/>
              </a:rPr>
              <a:t>https://www.zhihu.com/question/59380454/answer/179871211</a:t>
            </a:r>
            <a:endParaRPr lang="zh-CN" altLang="en-US" sz="1800" b="1" dirty="0">
              <a:latin typeface="Arial" panose="020B060402020202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vert="horz" wrap="square" lIns="91440" tIns="45720" rIns="91440" bIns="45720" anchor="ctr" anchorCtr="0"/>
          <a:lstStyle/>
          <a:p>
            <a:endParaRPr lang="zh-CN" altLang="en-US" dirty="0"/>
          </a:p>
        </p:txBody>
      </p:sp>
      <p:pic>
        <p:nvPicPr>
          <p:cNvPr id="38915" name="内容占位符 9" descr="v2-a87a1e23b6440e90b2a0018ceff75010_hd"/>
          <p:cNvPicPr>
            <a:picLocks noGrp="1" noChangeAspect="1"/>
          </p:cNvPicPr>
          <p:nvPr>
            <p:ph idx="1"/>
          </p:nvPr>
        </p:nvPicPr>
        <p:blipFill>
          <a:blip r:embed="rId1"/>
          <a:srcRect/>
          <a:stretch>
            <a:fillRect/>
          </a:stretch>
        </p:blipFill>
        <p:spPr>
          <a:xfrm>
            <a:off x="1524000" y="1971675"/>
            <a:ext cx="6096000" cy="3419475"/>
          </a:xfrm>
        </p:spPr>
      </p:pic>
      <p:sp>
        <p:nvSpPr>
          <p:cNvPr id="38916" name="文本框 10"/>
          <p:cNvSpPr txBox="1"/>
          <p:nvPr/>
        </p:nvSpPr>
        <p:spPr>
          <a:xfrm>
            <a:off x="1371600" y="6211888"/>
            <a:ext cx="6553200" cy="36988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2800" b="0" kern="1200">
                <a:solidFill>
                  <a:schemeClr val="tx1"/>
                </a:solidFill>
                <a:latin typeface="华文楷体" panose="02010600040101010101" pitchFamily="2" charset="-122"/>
                <a:ea typeface="华文楷体" panose="0201060004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华文楷体" panose="02010600040101010101" pitchFamily="2" charset="-122"/>
                <a:ea typeface="华文楷体" panose="02010600040101010101" pitchFamily="2" charset="-122"/>
                <a:cs typeface="+mn-cs"/>
              </a:defRPr>
            </a:lvl5pPr>
          </a:lstStyle>
          <a:p>
            <a:pPr marL="0" lvl="0" indent="0" eaLnBrk="1" hangingPunct="1">
              <a:spcBef>
                <a:spcPct val="0"/>
              </a:spcBef>
              <a:buNone/>
            </a:pPr>
            <a:r>
              <a:rPr lang="en-US" altLang="zh-CN" sz="1800" b="1" dirty="0">
                <a:latin typeface="Arial" panose="020B0604020202020204" pitchFamily="34" charset="0"/>
                <a:ea typeface="宋体" panose="02010600030101010101" pitchFamily="2" charset="-122"/>
              </a:rPr>
              <a:t>https://www.zhihu.com/question/59380454/answer/179871211</a:t>
            </a:r>
            <a:endParaRPr lang="zh-CN" altLang="en-US" sz="1800" b="1" dirty="0">
              <a:latin typeface="Arial" panose="020B060402020202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sz="2400"/>
              <a:t>表面模型(surface model,利用物体的外表面来构造模型，就如同在线框模型上蒙上了一层外皮,使物体具有了一层外表</a:t>
            </a:r>
            <a:endParaRPr lang="zh-CN" altLang="en-US" sz="2400"/>
          </a:p>
          <a:p>
            <a:r>
              <a:rPr lang="zh-CN" altLang="en-US" sz="2400"/>
              <a:t>表面模型仍缺乏体积的概念,是一个物体的空壳。与线框模型相比，表面模型增加了一个面表，用以记录边面之间的拓扑关系。</a:t>
            </a:r>
            <a:endParaRPr lang="zh-CN" altLang="en-US" sz="2400"/>
          </a:p>
          <a:p>
            <a:pPr lvl="1"/>
            <a:r>
              <a:rPr lang="zh-CN" altLang="en-US"/>
              <a:t>优点:可以对表面进行平面着色或光滑着色、可以为物体添加光照或纹理等。</a:t>
            </a:r>
            <a:endParaRPr lang="zh-CN" altLang="en-US"/>
          </a:p>
          <a:p>
            <a:pPr lvl="1"/>
            <a:r>
              <a:rPr lang="zh-CN" altLang="en-US"/>
              <a:t>缺点:无法进行实体之间的并交叉运算。</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4860290" y="4797425"/>
            <a:ext cx="3834765" cy="1906905"/>
          </a:xfrm>
          <a:prstGeom prst="rect">
            <a:avLst/>
          </a:prstGeom>
        </p:spPr>
      </p:pic>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vert="horz" wrap="square" lIns="91440" tIns="45720" rIns="91440" bIns="45720" anchor="ctr" anchorCtr="0"/>
          <a:lstStyle/>
          <a:p>
            <a:r>
              <a:rPr lang="en-US" altLang="zh-CN" b="1" dirty="0">
                <a:latin typeface="楷体" panose="02010609060101010101" pitchFamily="49" charset="-122"/>
                <a:ea typeface="楷体" panose="02010609060101010101" pitchFamily="49" charset="-122"/>
                <a:sym typeface="+mn-ea"/>
              </a:rPr>
              <a:t>6.1 </a:t>
            </a:r>
            <a:r>
              <a:rPr lang="zh-CN" altLang="en-US" b="1" dirty="0">
                <a:latin typeface="楷体" panose="02010609060101010101" pitchFamily="49" charset="-122"/>
                <a:ea typeface="楷体" panose="02010609060101010101" pitchFamily="49" charset="-122"/>
                <a:sym typeface="+mn-ea"/>
              </a:rPr>
              <a:t>三维造型概述</a:t>
            </a:r>
            <a:r>
              <a:rPr lang="en-US" altLang="zh-CN" b="1" dirty="0">
                <a:latin typeface="楷体" panose="02010609060101010101" pitchFamily="49" charset="-122"/>
                <a:ea typeface="楷体" panose="02010609060101010101" pitchFamily="49" charset="-122"/>
                <a:sym typeface="+mn-ea"/>
              </a:rPr>
              <a:t>--</a:t>
            </a:r>
            <a:r>
              <a:rPr lang="zh-CN" altLang="en-US" b="1" dirty="0">
                <a:latin typeface="楷体" panose="02010609060101010101" pitchFamily="49" charset="-122"/>
                <a:ea typeface="楷体" panose="02010609060101010101" pitchFamily="49" charset="-122"/>
                <a:sym typeface="+mn-ea"/>
              </a:rPr>
              <a:t>实体造型</a:t>
            </a:r>
            <a:endParaRPr lang="zh-CN" altLang="en-US" b="1" dirty="0"/>
          </a:p>
        </p:txBody>
      </p:sp>
      <p:sp>
        <p:nvSpPr>
          <p:cNvPr id="6147" name="内容占位符 2"/>
          <p:cNvSpPr>
            <a:spLocks noGrp="1"/>
          </p:cNvSpPr>
          <p:nvPr>
            <p:ph idx="1"/>
          </p:nvPr>
        </p:nvSpPr>
        <p:spPr>
          <a:xfrm>
            <a:off x="250825" y="1268730"/>
            <a:ext cx="8421370" cy="471360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8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实体模型</a:t>
            </a:r>
            <a:endParaRPr kumimoji="0" lang="en-US" altLang="zh-CN" sz="2800" b="1"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647700" marR="0" lvl="1"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defRPr/>
            </a:pPr>
            <a:r>
              <a:rPr kumimoji="0" lang="zh-CN"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实体可看作由其内部的点集及紧紧包着这些点的表皮组成的</a:t>
            </a:r>
            <a:endParaRPr kumimoji="0" lang="zh-CN"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647700" marR="0" lvl="1"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defRPr/>
            </a:pPr>
            <a:r>
              <a:rPr lang="zh-CN" altLang="en-US">
                <a:sym typeface="+mn-ea"/>
              </a:rPr>
              <a:t>实体造型只用几何信息表示是不充分的，还需要表示形体之间相互关系、拓扑信息。</a:t>
            </a:r>
            <a:endParaRPr lang="zh-CN" altLang="en-US"/>
          </a:p>
          <a:p>
            <a:pPr marL="647700" marR="0" lvl="1"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defRPr/>
            </a:pPr>
            <a:r>
              <a:rPr kumimoji="0" lang="zh-CN"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最完善的模型定义</a:t>
            </a:r>
            <a:endParaRPr kumimoji="0" lang="zh-CN"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647700" marR="0" lvl="1"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defRPr/>
            </a:pPr>
            <a:r>
              <a:rPr kumimoji="0" lang="zh-CN"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能够表达全部的形状信息，如物体位置、面积、提及、拓扑关联等</a:t>
            </a:r>
            <a:r>
              <a:rPr kumimoji="0" lang="zh-CN" altLang="en-US"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a:t>
            </a:r>
            <a:r>
              <a:rPr kumimoji="0" lang="zh-CN"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rPr>
              <a:t>也定义了物体的并、交、差集合运算和欧拉运算等</a:t>
            </a:r>
            <a:endParaRPr kumimoji="0" lang="zh-CN"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a:p>
            <a:pPr marL="647700" marR="0" lvl="1"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defRPr/>
            </a:pPr>
            <a:r>
              <a:rPr lang="zh-CN" noProof="0" smtClean="0">
                <a:ln>
                  <a:noFill/>
                </a:ln>
                <a:effectLst/>
                <a:uLnTx/>
                <a:uFillTx/>
                <a:sym typeface="+mn-ea"/>
              </a:rPr>
              <a:t>实体有效性</a:t>
            </a:r>
            <a:endParaRPr lang="zh-CN" noProof="0" smtClean="0">
              <a:ln>
                <a:noFill/>
              </a:ln>
              <a:effectLst/>
              <a:uLnTx/>
              <a:uFillTx/>
              <a:sym typeface="+mn-ea"/>
            </a:endParaRPr>
          </a:p>
          <a:p>
            <a:pPr marL="647700" marR="0" lvl="1"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defRPr/>
            </a:pPr>
            <a:endParaRPr lang="zh-CN" noProof="0" smtClean="0">
              <a:ln>
                <a:noFill/>
              </a:ln>
              <a:effectLst/>
              <a:uLnTx/>
              <a:uFillTx/>
              <a:sym typeface="+mn-ea"/>
            </a:endParaRPr>
          </a:p>
          <a:p>
            <a:pPr marL="647700" marR="0" lvl="1" algn="l" defTabSz="914400" rtl="0" eaLnBrk="0" fontAlgn="base" latinLnBrk="0" hangingPunct="0">
              <a:lnSpc>
                <a:spcPct val="100000"/>
              </a:lnSpc>
              <a:spcBef>
                <a:spcPts val="400"/>
              </a:spcBef>
              <a:buClrTx/>
              <a:buSzTx/>
              <a:buFont typeface="Arial" panose="020B0604020202020204" pitchFamily="34" charset="0"/>
              <a:defRPr/>
            </a:pPr>
            <a:r>
              <a:rPr lang="zh-CN" noProof="0" smtClean="0">
                <a:ln>
                  <a:noFill/>
                </a:ln>
                <a:effectLst/>
                <a:uLnTx/>
                <a:uFillTx/>
                <a:sym typeface="+mn-ea"/>
              </a:rPr>
              <a:t>实际应用中可将各类造型方法相结合来生成复杂三维场景。</a:t>
            </a:r>
            <a:endParaRPr kumimoji="0" lang="en-US" altLang="zh-CN" sz="2400" i="0" u="none" strike="noStrike" kern="1200" cap="none" spc="0" normalizeH="0" baseline="0" noProof="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p:txBody>
      </p:sp>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楷体" panose="02010609060101010101" pitchFamily="49" charset="-122"/>
                <a:ea typeface="楷体" panose="02010609060101010101" pitchFamily="49" charset="-122"/>
                <a:sym typeface="+mn-ea"/>
              </a:rPr>
              <a:t>6.1 </a:t>
            </a:r>
            <a:r>
              <a:rPr lang="zh-CN" altLang="en-US" b="1" dirty="0">
                <a:latin typeface="楷体" panose="02010609060101010101" pitchFamily="49" charset="-122"/>
                <a:ea typeface="楷体" panose="02010609060101010101" pitchFamily="49" charset="-122"/>
                <a:sym typeface="+mn-ea"/>
              </a:rPr>
              <a:t>三维造型概述</a:t>
            </a:r>
            <a:r>
              <a:rPr lang="en-US" altLang="zh-CN" b="1" dirty="0">
                <a:latin typeface="楷体" panose="02010609060101010101" pitchFamily="49" charset="-122"/>
                <a:ea typeface="楷体" panose="02010609060101010101" pitchFamily="49" charset="-122"/>
                <a:sym typeface="+mn-ea"/>
              </a:rPr>
              <a:t>--</a:t>
            </a:r>
            <a:r>
              <a:rPr lang="zh-CN" altLang="en-US" b="1" dirty="0">
                <a:latin typeface="楷体" panose="02010609060101010101" pitchFamily="49" charset="-122"/>
                <a:ea typeface="楷体" panose="02010609060101010101" pitchFamily="49" charset="-122"/>
                <a:sym typeface="+mn-ea"/>
              </a:rPr>
              <a:t>实体造型</a:t>
            </a:r>
            <a:endParaRPr lang="zh-CN" altLang="en-US"/>
          </a:p>
        </p:txBody>
      </p:sp>
      <p:sp>
        <p:nvSpPr>
          <p:cNvPr id="3" name="内容占位符 2"/>
          <p:cNvSpPr>
            <a:spLocks noGrp="1"/>
          </p:cNvSpPr>
          <p:nvPr>
            <p:ph idx="1"/>
          </p:nvPr>
        </p:nvSpPr>
        <p:spPr>
          <a:xfrm>
            <a:off x="457200" y="1487805"/>
            <a:ext cx="8229600" cy="4638675"/>
          </a:xfrm>
        </p:spPr>
        <p:txBody>
          <a:bodyPr/>
          <a:lstStyle/>
          <a:p>
            <a:r>
              <a:rPr lang="zh-CN" altLang="en-US"/>
              <a:t>实体造型：不仅需要描述形体的几何信息，还需要描述其各部分之间的联系信息以及表面的哪一侧存在实体等信息。</a:t>
            </a:r>
            <a:endParaRPr lang="zh-CN" altLang="en-US"/>
          </a:p>
          <a:p>
            <a:r>
              <a:rPr lang="zh-CN" altLang="en-US"/>
              <a:t>实体造型是以立方体、圆柱体、球体、锥体、环状体等多种基本体素为单位元素，通过集合运算(拼合或布尔运算)，生成所需要的几何形体。这些形体具有完整的几何信息，是真实而唯一的三维物体。</a:t>
            </a:r>
            <a:endParaRPr lang="zh-CN" altLang="en-US"/>
          </a:p>
          <a:p>
            <a:r>
              <a:rPr lang="zh-CN" altLang="en-US"/>
              <a:t>实体造型包括两部分内容：即体素定义和描述，以及体素之间的布尔运算(并、交、差)。</a:t>
            </a:r>
            <a:endParaRPr lang="zh-CN" altLang="en-US"/>
          </a:p>
        </p:txBody>
      </p:sp>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457200" y="1484630"/>
            <a:ext cx="8229600" cy="4525963"/>
          </a:xfrm>
        </p:spPr>
        <p:txBody>
          <a:bodyPr/>
          <a:p>
            <a:r>
              <a:rPr lang="zh-CN" altLang="en-US" sz="2400"/>
              <a:t>实体模型(solid model)是在封闭的表面模型内部进行了填充,有了如体积和重等特性,能反映立体的真实性，立体才具有“体</a:t>
            </a:r>
            <a:r>
              <a:rPr lang="en-US" altLang="zh-CN" sz="2400"/>
              <a:t>”</a:t>
            </a:r>
            <a:r>
              <a:rPr lang="zh-CN" altLang="en-US" sz="2400"/>
              <a:t>的概念。</a:t>
            </a:r>
            <a:endParaRPr lang="zh-CN" altLang="en-US" sz="2400"/>
          </a:p>
          <a:p>
            <a:pPr lvl="1"/>
            <a:r>
              <a:rPr lang="zh-CN" altLang="en-US" sz="2055"/>
              <a:t>它的内部和外部的概念，定义了在表面模型的哪一侧存在实体。它的表面有正面和反面之分。如图9-9所示。</a:t>
            </a:r>
            <a:endParaRPr lang="zh-CN" altLang="en-US" sz="2055"/>
          </a:p>
          <a:p>
            <a:pPr lvl="1"/>
            <a:r>
              <a:rPr lang="zh-CN" altLang="en-US" sz="2055"/>
              <a:t>用有向棱边隐含地表示表面的外法向量方向。常用右手准则定义，拓扑合法的物体在相邻两个面的公共边界上，棱边的方向正好相反,如</a:t>
            </a:r>
            <a:r>
              <a:rPr lang="zh-CN" altLang="en-US" sz="2000"/>
              <a:t>图9-10所示。</a:t>
            </a:r>
            <a:endParaRPr lang="zh-CN" altLang="en-US" sz="2400"/>
          </a:p>
          <a:p>
            <a:r>
              <a:rPr lang="zh-CN" altLang="en-US" sz="2400"/>
              <a:t>与表面模型数据结构的差异。将面表的顶点索引号按照从物体外部观察的逆时针方向的顺序排列，可确切地分清体内体外。</a:t>
            </a:r>
            <a:endParaRPr lang="zh-CN" altLang="en-US" sz="2400"/>
          </a:p>
          <a:p>
            <a:pPr lvl="2"/>
            <a:r>
              <a:rPr lang="zh-CN" altLang="en-US" sz="2055"/>
              <a:t>与线框模型、表面模型的区别。记录了顶点的信息，以及线、面、体的拓扑信息。</a:t>
            </a:r>
            <a:endParaRPr lang="zh-CN" altLang="en-US" sz="2055"/>
          </a:p>
          <a:p>
            <a:pPr lvl="2"/>
            <a:r>
              <a:rPr lang="zh-CN" altLang="en-US" sz="2050"/>
              <a:t>实体模型常采用集合论中的并、交、等运算来构造复杂实体。</a:t>
            </a:r>
            <a:endParaRPr lang="zh-CN" altLang="en-US" sz="2050"/>
          </a:p>
        </p:txBody>
      </p:sp>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en-US" altLang="zh-CN"/>
              <a:t> </a:t>
            </a:r>
            <a:endParaRPr lang="en-US" altLang="zh-CN"/>
          </a:p>
        </p:txBody>
      </p:sp>
      <p:pic>
        <p:nvPicPr>
          <p:cNvPr id="5" name="图片 4"/>
          <p:cNvPicPr>
            <a:picLocks noChangeAspect="1"/>
          </p:cNvPicPr>
          <p:nvPr>
            <p:custDataLst>
              <p:tags r:id="rId1"/>
            </p:custDataLst>
          </p:nvPr>
        </p:nvPicPr>
        <p:blipFill>
          <a:blip r:embed="rId2"/>
          <a:stretch>
            <a:fillRect/>
          </a:stretch>
        </p:blipFill>
        <p:spPr>
          <a:xfrm>
            <a:off x="1092835" y="2493010"/>
            <a:ext cx="6958330" cy="2807335"/>
          </a:xfrm>
          <a:prstGeom prst="rect">
            <a:avLst/>
          </a:prstGeom>
        </p:spPr>
      </p:pic>
    </p:spTree>
  </p:cSld>
  <p:clrMapOvr>
    <a:masterClrMapping/>
  </p:clrMapOvr>
  <p:transition>
    <p:random/>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COMMONDATA" val="eyJoZGlkIjoiMWY3NzZhYWMyMDk1ODkzOGNmMTIwMGViNGI4OGVlNTM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6271</Words>
  <Application>WPS 演示</Application>
  <PresentationFormat>全屏显示(4:3)</PresentationFormat>
  <Paragraphs>620</Paragraphs>
  <Slides>47</Slides>
  <Notes>22</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10</vt:i4>
      </vt:variant>
      <vt:variant>
        <vt:lpstr>幻灯片标题</vt:lpstr>
      </vt:variant>
      <vt:variant>
        <vt:i4>47</vt:i4>
      </vt:variant>
    </vt:vector>
  </HeadingPairs>
  <TitlesOfParts>
    <vt:vector size="70" baseType="lpstr">
      <vt:lpstr>Arial</vt:lpstr>
      <vt:lpstr>宋体</vt:lpstr>
      <vt:lpstr>Wingdings</vt:lpstr>
      <vt:lpstr>Times New Roman</vt:lpstr>
      <vt:lpstr>华文楷体</vt:lpstr>
      <vt:lpstr>Calibri</vt:lpstr>
      <vt:lpstr>楷体</vt:lpstr>
      <vt:lpstr>微软雅黑</vt:lpstr>
      <vt:lpstr>Arial Unicode MS</vt:lpstr>
      <vt:lpstr>等线</vt:lpstr>
      <vt:lpstr>黑体</vt:lpstr>
      <vt:lpstr>Office 主题</vt:lpstr>
      <vt:lpstr>1_Office 主题</vt:lpstr>
      <vt:lpstr>Visio.Drawing.11</vt:lpstr>
      <vt:lpstr>PBrush</vt:lpstr>
      <vt:lpstr>Equation.3</vt:lpstr>
      <vt:lpstr>Equation.DSMT4</vt:lpstr>
      <vt:lpstr>Word.Picture.8</vt:lpstr>
      <vt:lpstr>Paint.Picture</vt:lpstr>
      <vt:lpstr>Paint.Picture</vt:lpstr>
      <vt:lpstr>Paint.Picture</vt:lpstr>
      <vt:lpstr>Paint.Picture</vt:lpstr>
      <vt:lpstr>Paint.Picture</vt:lpstr>
      <vt:lpstr>第6章 三维造型-实体造型与曲线曲面</vt:lpstr>
      <vt:lpstr>6.1 三维造型概述--实体造型与曲面造型</vt:lpstr>
      <vt:lpstr>6.1 三维造型概述--实体造型</vt:lpstr>
      <vt:lpstr>6.1 三维造型概述--实体造型</vt:lpstr>
      <vt:lpstr>PowerPoint 演示文稿</vt:lpstr>
      <vt:lpstr>6.1 三维造型概述--实体造型</vt:lpstr>
      <vt:lpstr>6.1 三维造型概述--实体造型</vt:lpstr>
      <vt:lpstr>PowerPoint 演示文稿</vt:lpstr>
      <vt:lpstr>PowerPoint 演示文稿</vt:lpstr>
      <vt:lpstr>6.2 三维造型方法</vt:lpstr>
      <vt:lpstr>6.2 三维造型方法—表示方法</vt:lpstr>
      <vt:lpstr>6.2 三维造型方法—表示方法</vt:lpstr>
      <vt:lpstr>6.2.2 构造方法</vt:lpstr>
      <vt:lpstr>6.2.2 构造方法—边界表示</vt:lpstr>
      <vt:lpstr>PowerPoint 演示文稿</vt:lpstr>
      <vt:lpstr>6.3 多边形网格表示</vt:lpstr>
      <vt:lpstr>PowerPoint 演示文稿</vt:lpstr>
      <vt:lpstr>6.3.1 基本几何元素</vt:lpstr>
      <vt:lpstr>6.3.2 几何信息与拓扑结构</vt:lpstr>
      <vt:lpstr>PowerPoint 演示文稿</vt:lpstr>
      <vt:lpstr>PowerPoint 演示文稿</vt:lpstr>
      <vt:lpstr>PowerPoint 演示文稿</vt:lpstr>
      <vt:lpstr>PowerPoint 演示文稿</vt:lpstr>
      <vt:lpstr>6.3.3 常用数据结构</vt:lpstr>
      <vt:lpstr>PowerPoint 演示文稿</vt:lpstr>
      <vt:lpstr>PowerPoint 演示文稿</vt:lpstr>
      <vt:lpstr>PowerPoint 演示文稿</vt:lpstr>
      <vt:lpstr>边界表示法</vt:lpstr>
      <vt:lpstr>6.2.2 构造方法--扫描表示</vt:lpstr>
      <vt:lpstr>6.2.2 构造方法--构造实体几何表示</vt:lpstr>
      <vt:lpstr>CSG法优点和缺点</vt:lpstr>
      <vt:lpstr>6.2.2 构造方法—空间细分表示</vt:lpstr>
      <vt:lpstr>PowerPoint 演示文稿</vt:lpstr>
      <vt:lpstr>6.2.2 构造方法—空间细分表示</vt:lpstr>
      <vt:lpstr>补充内容 其他建模方法</vt:lpstr>
      <vt:lpstr>分形</vt:lpstr>
      <vt:lpstr>分形举例：Koch雪花曲线</vt:lpstr>
      <vt:lpstr>基于分形方法生成山：一维实例</vt:lpstr>
      <vt:lpstr>基于分形方法生成山</vt:lpstr>
      <vt:lpstr>基于分形方法生成山的实例</vt:lpstr>
      <vt:lpstr>L-系统：植物建模</vt:lpstr>
      <vt:lpstr>一个L-系统实例的图示</vt:lpstr>
      <vt:lpstr>基于L-系统的植物建模实例</vt:lpstr>
      <vt:lpstr>粒子系统</vt:lpstr>
      <vt:lpstr>粒子系统一般性描述</vt:lpstr>
      <vt:lpstr>PowerPoint 演示文稿</vt:lpstr>
      <vt:lpstr>PowerPoint 演示文稿</vt:lpstr>
    </vt:vector>
  </TitlesOfParts>
  <Company>graphics lab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第十张 曲线与曲面</dc:title>
  <dc:creator>legend</dc:creator>
  <cp:lastModifiedBy>admin</cp:lastModifiedBy>
  <cp:revision>534</cp:revision>
  <dcterms:created xsi:type="dcterms:W3CDTF">2000-04-19T13:07:00Z</dcterms:created>
  <dcterms:modified xsi:type="dcterms:W3CDTF">2023-11-27T01:00:08Z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672C44A3B9664B689666037F1C7D7E11_12</vt:lpwstr>
  </property>
</Properties>
</file>